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77" r:id="rId3"/>
    <p:sldId id="278" r:id="rId4"/>
    <p:sldId id="257" r:id="rId5"/>
    <p:sldId id="258" r:id="rId6"/>
    <p:sldId id="285" r:id="rId7"/>
    <p:sldId id="269" r:id="rId8"/>
    <p:sldId id="259" r:id="rId9"/>
    <p:sldId id="279" r:id="rId10"/>
    <p:sldId id="286" r:id="rId11"/>
    <p:sldId id="260" r:id="rId12"/>
    <p:sldId id="261" r:id="rId13"/>
    <p:sldId id="287" r:id="rId14"/>
    <p:sldId id="262" r:id="rId15"/>
    <p:sldId id="263" r:id="rId16"/>
    <p:sldId id="264" r:id="rId17"/>
    <p:sldId id="289" r:id="rId18"/>
    <p:sldId id="281" r:id="rId19"/>
    <p:sldId id="282" r:id="rId20"/>
    <p:sldId id="283" r:id="rId21"/>
    <p:sldId id="280" r:id="rId22"/>
    <p:sldId id="267" r:id="rId23"/>
    <p:sldId id="274" r:id="rId24"/>
    <p:sldId id="28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EBE"/>
    <a:srgbClr val="FF8A8C"/>
    <a:srgbClr val="FFC5C2"/>
    <a:srgbClr val="FF40FF"/>
    <a:srgbClr val="007600"/>
    <a:srgbClr val="FF7E79"/>
    <a:srgbClr val="7F1B7F"/>
    <a:srgbClr val="FAFAFA"/>
    <a:srgbClr val="F5F5F5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64"/>
    <p:restoredTop sz="77568"/>
  </p:normalViewPr>
  <p:slideViewPr>
    <p:cSldViewPr snapToGrid="0" snapToObjects="1">
      <p:cViewPr>
        <p:scale>
          <a:sx n="110" d="100"/>
          <a:sy n="110" d="100"/>
        </p:scale>
        <p:origin x="2744" y="59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F2EC9-8275-D54F-9863-D55D5C263D4D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A6BA8C-F2A3-8C42-BEE9-18B010EC4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185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8E704A-C58D-1048-AB71-DE25969AD953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B3667-C49F-B148-80B4-E3DBAE13E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93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B3667-C49F-B148-80B4-E3DBAE13E7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77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B3667-C49F-B148-80B4-E3DBAE13E7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52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B3667-C49F-B148-80B4-E3DBAE13E7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52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B3667-C49F-B148-80B4-E3DBAE13E7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33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B3667-C49F-B148-80B4-E3DBAE13E7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55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B3667-C49F-B148-80B4-E3DBAE13E7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13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B3667-C49F-B148-80B4-E3DBAE13E7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86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B3667-C49F-B148-80B4-E3DBAE13E7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83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B3667-C49F-B148-80B4-E3DBAE13E7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67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B3667-C49F-B148-80B4-E3DBAE13E7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55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B3667-C49F-B148-80B4-E3DBAE13E7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24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B3667-C49F-B148-80B4-E3DBAE13E7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68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416E1-9EE1-0248-B2EF-E6E90DA762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26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B3667-C49F-B148-80B4-E3DBAE13E7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8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B3667-C49F-B148-80B4-E3DBAE13E7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365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B3667-C49F-B148-80B4-E3DBAE13E7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52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B3667-C49F-B148-80B4-E3DBAE13E7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44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B3667-C49F-B148-80B4-E3DBAE13E7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4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B3667-C49F-B148-80B4-E3DBAE13E7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91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B3667-C49F-B148-80B4-E3DBAE13E7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1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B3667-C49F-B148-80B4-E3DBAE13E7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31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B3667-C49F-B148-80B4-E3DBAE13E7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24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B3667-C49F-B148-80B4-E3DBAE13E7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4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B3667-C49F-B148-80B4-E3DBAE13E7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30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F013B-B6B3-5D43-9623-0848967CCB53}" type="datetime1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84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EC585-10C1-4C4A-8FA2-659E7C10D2B2}" type="datetime1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66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B70AF-1348-0445-85B9-A9A391F9E75A}" type="datetime1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80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B53AF-AB8D-B648-82D3-902CBE7356C0}" type="datetime1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27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D08A3-FB32-2241-ABD3-44E0A0E8BCB9}" type="datetime1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26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C8E30-3562-0E42-99E4-72FD582E6184}" type="datetime1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75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275F-884C-ED46-8B0A-ED35341D14A0}" type="datetime1">
              <a:rPr lang="en-US" smtClean="0"/>
              <a:t>10/23/17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2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532DA-3165-DA43-AB2B-371F3DB95C51}" type="datetime1">
              <a:rPr lang="en-US" smtClean="0"/>
              <a:t>10/23/17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81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0E023-2508-0B46-99C6-84581E22A848}" type="datetime1">
              <a:rPr lang="en-US" smtClean="0"/>
              <a:t>10/23/17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48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79B-49E6-1242-9E9A-6DCB0E91BC33}" type="datetime1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4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B6BB6-D22C-5C40-BEE0-D8D42A409947}" type="datetime1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38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283029"/>
            <a:ext cx="11887200" cy="794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6772D-E290-DD47-B736-8941F1439CC6}" type="datetime1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9362C-1164-7D46-8745-C648265057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07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5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9.emf"/><Relationship Id="rId5" Type="http://schemas.openxmlformats.org/officeDocument/2006/relationships/image" Target="../media/image8.tiff"/><Relationship Id="rId6" Type="http://schemas.openxmlformats.org/officeDocument/2006/relationships/image" Target="../media/image6.emf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9.emf"/><Relationship Id="rId5" Type="http://schemas.openxmlformats.org/officeDocument/2006/relationships/image" Target="../media/image8.tiff"/><Relationship Id="rId6" Type="http://schemas.openxmlformats.org/officeDocument/2006/relationships/image" Target="../media/image6.emf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9.emf"/><Relationship Id="rId5" Type="http://schemas.openxmlformats.org/officeDocument/2006/relationships/image" Target="../media/image8.tiff"/><Relationship Id="rId6" Type="http://schemas.openxmlformats.org/officeDocument/2006/relationships/image" Target="../media/image6.emf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9.emf"/><Relationship Id="rId5" Type="http://schemas.openxmlformats.org/officeDocument/2006/relationships/image" Target="../media/image16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9.emf"/><Relationship Id="rId5" Type="http://schemas.openxmlformats.org/officeDocument/2006/relationships/image" Target="../media/image6.emf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9.emf"/><Relationship Id="rId5" Type="http://schemas.openxmlformats.org/officeDocument/2006/relationships/image" Target="../media/image6.emf"/><Relationship Id="rId6" Type="http://schemas.openxmlformats.org/officeDocument/2006/relationships/image" Target="../media/image8.tiff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9.emf"/><Relationship Id="rId5" Type="http://schemas.openxmlformats.org/officeDocument/2006/relationships/image" Target="../media/image8.tiff"/><Relationship Id="rId6" Type="http://schemas.openxmlformats.org/officeDocument/2006/relationships/image" Target="../media/image6.emf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tiff"/><Relationship Id="rId12" Type="http://schemas.openxmlformats.org/officeDocument/2006/relationships/image" Target="../media/image20.tiff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8" Type="http://schemas.openxmlformats.org/officeDocument/2006/relationships/image" Target="../media/image18.tiff"/><Relationship Id="rId9" Type="http://schemas.openxmlformats.org/officeDocument/2006/relationships/image" Target="../media/image8.tiff"/><Relationship Id="rId10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.emf"/><Relationship Id="rId5" Type="http://schemas.openxmlformats.org/officeDocument/2006/relationships/image" Target="../media/image2.tiff"/><Relationship Id="rId6" Type="http://schemas.openxmlformats.org/officeDocument/2006/relationships/image" Target="../media/image3.gif"/><Relationship Id="rId7" Type="http://schemas.openxmlformats.org/officeDocument/2006/relationships/image" Target="../media/image4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5.tiff"/><Relationship Id="rId5" Type="http://schemas.openxmlformats.org/officeDocument/2006/relationships/image" Target="../media/image6.emf"/><Relationship Id="rId6" Type="http://schemas.openxmlformats.org/officeDocument/2006/relationships/image" Target="../media/image1.emf"/><Relationship Id="rId7" Type="http://schemas.openxmlformats.org/officeDocument/2006/relationships/image" Target="../media/image7.emf"/><Relationship Id="rId8" Type="http://schemas.openxmlformats.org/officeDocument/2006/relationships/image" Target="../media/image8.tiff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9.emf"/><Relationship Id="rId5" Type="http://schemas.openxmlformats.org/officeDocument/2006/relationships/image" Target="../media/image8.tiff"/><Relationship Id="rId6" Type="http://schemas.openxmlformats.org/officeDocument/2006/relationships/image" Target="../media/image6.emf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9.emf"/><Relationship Id="rId5" Type="http://schemas.openxmlformats.org/officeDocument/2006/relationships/image" Target="../media/image8.tiff"/><Relationship Id="rId6" Type="http://schemas.openxmlformats.org/officeDocument/2006/relationships/image" Target="../media/image6.emf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9.emf"/><Relationship Id="rId5" Type="http://schemas.openxmlformats.org/officeDocument/2006/relationships/image" Target="../media/image8.tiff"/><Relationship Id="rId6" Type="http://schemas.openxmlformats.org/officeDocument/2006/relationships/image" Target="../media/image6.emf"/><Relationship Id="rId7" Type="http://schemas.openxmlformats.org/officeDocument/2006/relationships/image" Target="../media/image10.tiff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7" Type="http://schemas.openxmlformats.org/officeDocument/2006/relationships/image" Target="../media/image9.emf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21" y="1090006"/>
            <a:ext cx="11871158" cy="1581080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Pytheas</a:t>
            </a:r>
            <a:r>
              <a:rPr lang="en-US" sz="3600" dirty="0" smtClean="0"/>
              <a:t>: Enabling Data-Driven Quality of Experience Optimization Using Group-Based Exploration-Exploitation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1552" y="3320716"/>
            <a:ext cx="7168896" cy="2277979"/>
          </a:xfrm>
        </p:spPr>
        <p:txBody>
          <a:bodyPr>
            <a:normAutofit/>
          </a:bodyPr>
          <a:lstStyle/>
          <a:p>
            <a:r>
              <a:rPr lang="en-US" sz="2800" b="1" u="sng" dirty="0" err="1" smtClean="0"/>
              <a:t>Junchen</a:t>
            </a:r>
            <a:r>
              <a:rPr lang="en-US" sz="2800" b="1" u="sng" dirty="0" smtClean="0"/>
              <a:t> Jiang</a:t>
            </a:r>
            <a:r>
              <a:rPr lang="en-US" sz="2800" dirty="0"/>
              <a:t> </a:t>
            </a:r>
            <a:r>
              <a:rPr lang="en-US" sz="2800" dirty="0" smtClean="0"/>
              <a:t>(CMU) </a:t>
            </a:r>
          </a:p>
          <a:p>
            <a:r>
              <a:rPr lang="en-US" sz="2800" dirty="0" err="1" smtClean="0"/>
              <a:t>Shijie</a:t>
            </a:r>
            <a:r>
              <a:rPr lang="en-US" sz="2800" dirty="0" smtClean="0"/>
              <a:t> Sun</a:t>
            </a:r>
            <a:r>
              <a:rPr lang="en-US" sz="2800" dirty="0"/>
              <a:t> </a:t>
            </a:r>
            <a:r>
              <a:rPr lang="en-US" sz="2800" dirty="0" smtClean="0"/>
              <a:t>(Tsinghua Univ.)</a:t>
            </a:r>
          </a:p>
          <a:p>
            <a:r>
              <a:rPr lang="en-US" sz="2800" dirty="0" smtClean="0"/>
              <a:t>Vyas </a:t>
            </a:r>
            <a:r>
              <a:rPr lang="en-US" sz="2800" dirty="0" err="1" smtClean="0"/>
              <a:t>Sekar</a:t>
            </a:r>
            <a:r>
              <a:rPr lang="en-US" sz="2800" dirty="0" smtClean="0"/>
              <a:t> (CMU)</a:t>
            </a:r>
          </a:p>
          <a:p>
            <a:r>
              <a:rPr lang="en-US" sz="2800" dirty="0" smtClean="0"/>
              <a:t>Hui Zhang (CMU, </a:t>
            </a:r>
            <a:r>
              <a:rPr lang="en-US" sz="2800" dirty="0" err="1" smtClean="0"/>
              <a:t>Conviva</a:t>
            </a:r>
            <a:r>
              <a:rPr lang="en-US" sz="2800" dirty="0" smtClean="0"/>
              <a:t> Inc.)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3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93"/>
    </mc:Choice>
    <mc:Fallback xmlns="">
      <p:transition spd="slow" advTm="3379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What’s the right abstraction? 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 Real-time E2</a:t>
            </a:r>
            <a:endParaRPr lang="en-US" sz="36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3600" dirty="0" smtClean="0"/>
          </a:p>
          <a:p>
            <a:pPr marL="0" indent="0">
              <a:buNone/>
            </a:pPr>
            <a:r>
              <a:rPr lang="en-US" sz="3600" b="1" dirty="0" smtClean="0"/>
              <a:t>Why it’s challenging?</a:t>
            </a:r>
            <a:endParaRPr lang="en-US" sz="3600" b="1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How to implement it in network contexts?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Evaluation</a:t>
            </a:r>
          </a:p>
          <a:p>
            <a:pPr marL="0" indent="0">
              <a:buNone/>
            </a:pPr>
            <a:endParaRPr lang="en-US" sz="3600" dirty="0"/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6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9"/>
    </mc:Choice>
    <mc:Fallback xmlns="">
      <p:transition spd="slow" advTm="731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 #1: </a:t>
            </a:r>
            <a:br>
              <a:rPr lang="en-US" dirty="0" smtClean="0"/>
            </a:br>
            <a:r>
              <a:rPr lang="en-US" b="1" dirty="0" smtClean="0"/>
              <a:t>Application sessions are different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649" y="4148377"/>
            <a:ext cx="915165" cy="710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135" y="4148377"/>
            <a:ext cx="915165" cy="7100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28414" y="4826645"/>
            <a:ext cx="1249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NYC</a:t>
            </a:r>
          </a:p>
          <a:p>
            <a:pPr algn="ctr"/>
            <a:r>
              <a:rPr lang="en-US" sz="2400" dirty="0" smtClean="0"/>
              <a:t>Comcast</a:t>
            </a:r>
          </a:p>
          <a:p>
            <a:pPr algn="ctr"/>
            <a:r>
              <a:rPr lang="en-US" sz="2400" dirty="0" smtClean="0"/>
              <a:t>iOS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285899" y="4826644"/>
            <a:ext cx="12496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NYC</a:t>
            </a:r>
          </a:p>
          <a:p>
            <a:pPr algn="ctr"/>
            <a:r>
              <a:rPr lang="en-US" sz="2400" dirty="0"/>
              <a:t>Comcast</a:t>
            </a:r>
          </a:p>
          <a:p>
            <a:pPr algn="ctr"/>
            <a:r>
              <a:rPr lang="en-US" sz="2400" dirty="0" smtClean="0"/>
              <a:t>iOS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771" y="4148377"/>
            <a:ext cx="915165" cy="7100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35364" y="4826644"/>
            <a:ext cx="8499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NYC</a:t>
            </a:r>
          </a:p>
          <a:p>
            <a:pPr algn="ctr"/>
            <a:r>
              <a:rPr lang="en-US" sz="2400" dirty="0" smtClean="0"/>
              <a:t>AT&amp;T</a:t>
            </a:r>
          </a:p>
          <a:p>
            <a:pPr algn="ctr"/>
            <a:r>
              <a:rPr lang="en-US" sz="2400" dirty="0" smtClean="0"/>
              <a:t>Flash</a:t>
            </a:r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407" y="4148376"/>
            <a:ext cx="915165" cy="7100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85000" y="4826644"/>
            <a:ext cx="8499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NYC</a:t>
            </a:r>
          </a:p>
          <a:p>
            <a:pPr algn="ctr"/>
            <a:r>
              <a:rPr lang="en-US" sz="2400" dirty="0"/>
              <a:t>AT&amp;T</a:t>
            </a:r>
          </a:p>
          <a:p>
            <a:pPr algn="ctr"/>
            <a:r>
              <a:rPr lang="en-US" sz="2400" dirty="0" smtClean="0"/>
              <a:t>Flash</a:t>
            </a:r>
            <a:endParaRPr lang="en-US" sz="24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117" y="4153663"/>
            <a:ext cx="915165" cy="7100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603" y="4153663"/>
            <a:ext cx="915165" cy="71004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010882" y="4831931"/>
            <a:ext cx="1249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Chicago</a:t>
            </a:r>
          </a:p>
          <a:p>
            <a:pPr algn="ctr"/>
            <a:r>
              <a:rPr lang="en-US" sz="2400" dirty="0" smtClean="0"/>
              <a:t>Comcast</a:t>
            </a:r>
          </a:p>
          <a:p>
            <a:pPr algn="ctr"/>
            <a:r>
              <a:rPr lang="en-US" sz="2400" dirty="0" smtClean="0"/>
              <a:t>iOS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7268367" y="4831930"/>
            <a:ext cx="1249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Chicago</a:t>
            </a:r>
          </a:p>
          <a:p>
            <a:pPr algn="ctr"/>
            <a:r>
              <a:rPr lang="en-US" sz="2400" dirty="0"/>
              <a:t>Comcast</a:t>
            </a:r>
          </a:p>
          <a:p>
            <a:pPr algn="ctr"/>
            <a:r>
              <a:rPr lang="en-US" sz="2400" dirty="0" smtClean="0"/>
              <a:t>iOS</a:t>
            </a:r>
            <a:endParaRPr lang="en-US" sz="24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239" y="4153663"/>
            <a:ext cx="915165" cy="71004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562918" y="4831930"/>
            <a:ext cx="1159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Chicago</a:t>
            </a:r>
          </a:p>
          <a:p>
            <a:pPr algn="ctr"/>
            <a:r>
              <a:rPr lang="en-US" sz="2400" dirty="0" smtClean="0"/>
              <a:t>AT&amp;T</a:t>
            </a:r>
            <a:endParaRPr lang="en-US" sz="2400" dirty="0"/>
          </a:p>
          <a:p>
            <a:pPr algn="ctr"/>
            <a:r>
              <a:rPr lang="en-US" sz="2400" dirty="0" smtClean="0"/>
              <a:t>Flash</a:t>
            </a:r>
            <a:endParaRPr lang="en-US" sz="24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4875" y="4153662"/>
            <a:ext cx="915165" cy="71004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812554" y="4831930"/>
            <a:ext cx="1159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Chicago</a:t>
            </a:r>
          </a:p>
          <a:p>
            <a:pPr algn="ctr"/>
            <a:r>
              <a:rPr lang="en-US" sz="2400" dirty="0" smtClean="0"/>
              <a:t>AT&amp;T</a:t>
            </a:r>
          </a:p>
          <a:p>
            <a:pPr algn="ctr"/>
            <a:r>
              <a:rPr lang="en-US" sz="2400" dirty="0" smtClean="0"/>
              <a:t>Flash</a:t>
            </a:r>
            <a:endParaRPr lang="en-US" sz="24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8575" y="1920400"/>
            <a:ext cx="643824" cy="99496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lum bright="-20000" contrast="40000"/>
          </a:blip>
          <a:stretch>
            <a:fillRect/>
          </a:stretch>
        </p:blipFill>
        <p:spPr>
          <a:xfrm>
            <a:off x="5254905" y="1643007"/>
            <a:ext cx="1033647" cy="103364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977753" y="1697169"/>
            <a:ext cx="3122769" cy="757095"/>
          </a:xfrm>
          <a:prstGeom prst="wedgeRectCallout">
            <a:avLst>
              <a:gd name="adj1" fmla="val -38929"/>
              <a:gd name="adj2" fmla="val 17446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smtClean="0"/>
              <a:t>Real-time E2 logic</a:t>
            </a:r>
            <a:endParaRPr lang="en-US" sz="2800" b="1" dirty="0"/>
          </a:p>
        </p:txBody>
      </p:sp>
      <p:cxnSp>
        <p:nvCxnSpPr>
          <p:cNvPr id="37" name="Straight Arrow Connector 36"/>
          <p:cNvCxnSpPr>
            <a:endCxn id="5" idx="0"/>
          </p:cNvCxnSpPr>
          <p:nvPr/>
        </p:nvCxnSpPr>
        <p:spPr>
          <a:xfrm flipH="1">
            <a:off x="1653232" y="2549408"/>
            <a:ext cx="3570402" cy="1598969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6" idx="0"/>
          </p:cNvCxnSpPr>
          <p:nvPr/>
        </p:nvCxnSpPr>
        <p:spPr>
          <a:xfrm flipH="1">
            <a:off x="2910718" y="2744650"/>
            <a:ext cx="2399250" cy="1403727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2" idx="0"/>
          </p:cNvCxnSpPr>
          <p:nvPr/>
        </p:nvCxnSpPr>
        <p:spPr>
          <a:xfrm flipH="1">
            <a:off x="4160354" y="2871896"/>
            <a:ext cx="1257486" cy="1276481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14" idx="0"/>
          </p:cNvCxnSpPr>
          <p:nvPr/>
        </p:nvCxnSpPr>
        <p:spPr>
          <a:xfrm flipH="1">
            <a:off x="5409990" y="2988968"/>
            <a:ext cx="318395" cy="1159408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26" idx="0"/>
          </p:cNvCxnSpPr>
          <p:nvPr/>
        </p:nvCxnSpPr>
        <p:spPr>
          <a:xfrm>
            <a:off x="6201929" y="2980750"/>
            <a:ext cx="433771" cy="1172913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27" idx="0"/>
          </p:cNvCxnSpPr>
          <p:nvPr/>
        </p:nvCxnSpPr>
        <p:spPr>
          <a:xfrm>
            <a:off x="6429929" y="2871896"/>
            <a:ext cx="1463257" cy="1281767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30" idx="0"/>
          </p:cNvCxnSpPr>
          <p:nvPr/>
        </p:nvCxnSpPr>
        <p:spPr>
          <a:xfrm>
            <a:off x="6536739" y="2698174"/>
            <a:ext cx="2606083" cy="1455489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32" idx="0"/>
          </p:cNvCxnSpPr>
          <p:nvPr/>
        </p:nvCxnSpPr>
        <p:spPr>
          <a:xfrm>
            <a:off x="6659512" y="2566197"/>
            <a:ext cx="3732946" cy="1587465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/>
          <p:cNvSpPr/>
          <p:nvPr/>
        </p:nvSpPr>
        <p:spPr>
          <a:xfrm>
            <a:off x="1021408" y="3912243"/>
            <a:ext cx="4899643" cy="230336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6057058" y="3912323"/>
            <a:ext cx="4834277" cy="229170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6780571" y="1402263"/>
            <a:ext cx="5207903" cy="158670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tx1"/>
                </a:solidFill>
              </a:rPr>
              <a:t>Running E2 per geolocation?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chemeClr val="tx1"/>
                </a:solidFill>
              </a:rPr>
              <a:t>Doesn’t capture complex factors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109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89"/>
    </mc:Choice>
    <mc:Fallback xmlns="">
      <p:transition spd="slow" advTm="35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 #2: </a:t>
            </a:r>
            <a:br>
              <a:rPr lang="en-US" dirty="0" smtClean="0"/>
            </a:br>
            <a:r>
              <a:rPr lang="en-US" b="1" dirty="0" smtClean="0"/>
              <a:t>E2 with fresh data of </a:t>
            </a:r>
            <a:r>
              <a:rPr lang="en-US" b="1" dirty="0" err="1" smtClean="0"/>
              <a:t>geodistributed</a:t>
            </a:r>
            <a:r>
              <a:rPr lang="en-US" b="1" dirty="0" smtClean="0"/>
              <a:t> sessions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074" y="5363719"/>
            <a:ext cx="915165" cy="710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560" y="5363719"/>
            <a:ext cx="915165" cy="7100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196" y="5363719"/>
            <a:ext cx="915165" cy="7100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832" y="5363718"/>
            <a:ext cx="915165" cy="7100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542" y="5369005"/>
            <a:ext cx="915165" cy="7100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028" y="5369005"/>
            <a:ext cx="915165" cy="7100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664" y="5369005"/>
            <a:ext cx="915165" cy="7100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3300" y="5369004"/>
            <a:ext cx="915165" cy="7100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6810" y="1646036"/>
            <a:ext cx="643824" cy="994962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H="1">
            <a:off x="1641657" y="4457473"/>
            <a:ext cx="1380464" cy="906246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899143" y="4499198"/>
            <a:ext cx="295470" cy="864521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356725" y="4499198"/>
            <a:ext cx="792054" cy="864521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553428" y="4457473"/>
            <a:ext cx="1844988" cy="906245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6624125" y="4457473"/>
            <a:ext cx="1421445" cy="911532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7881611" y="4499198"/>
            <a:ext cx="347989" cy="869807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610600" y="4499198"/>
            <a:ext cx="520647" cy="869807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8689394" y="4375230"/>
            <a:ext cx="1691489" cy="993774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2121" y="3462511"/>
            <a:ext cx="643824" cy="99496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5570" y="3504236"/>
            <a:ext cx="643824" cy="994962"/>
          </a:xfrm>
          <a:prstGeom prst="rect">
            <a:avLst/>
          </a:prstGeom>
        </p:spPr>
      </p:pic>
      <p:cxnSp>
        <p:nvCxnSpPr>
          <p:cNvPr id="62" name="Straight Arrow Connector 61"/>
          <p:cNvCxnSpPr/>
          <p:nvPr/>
        </p:nvCxnSpPr>
        <p:spPr>
          <a:xfrm flipV="1">
            <a:off x="3691196" y="2640998"/>
            <a:ext cx="2164801" cy="863238"/>
          </a:xfrm>
          <a:prstGeom prst="straightConnector1">
            <a:avLst/>
          </a:prstGeom>
          <a:ln w="57150">
            <a:solidFill>
              <a:schemeClr val="accent6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 flipV="1">
            <a:off x="6166542" y="2640998"/>
            <a:ext cx="2063059" cy="863238"/>
          </a:xfrm>
          <a:prstGeom prst="straightConnector1">
            <a:avLst/>
          </a:prstGeom>
          <a:ln w="57150">
            <a:solidFill>
              <a:schemeClr val="accent6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317359" y="3744113"/>
            <a:ext cx="1602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Frontend A</a:t>
            </a:r>
            <a:endParaRPr lang="en-US" sz="24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8748480" y="3729159"/>
            <a:ext cx="1589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Frontend B</a:t>
            </a:r>
            <a:endParaRPr lang="en-US" sz="24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6433491" y="1653855"/>
            <a:ext cx="1263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Backend</a:t>
            </a:r>
            <a:endParaRPr lang="en-US" sz="24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4469617" y="3586218"/>
            <a:ext cx="2646109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Frontend</a:t>
            </a:r>
          </a:p>
          <a:p>
            <a:pPr algn="ctr"/>
            <a:r>
              <a:rPr lang="en-US" sz="2400" dirty="0"/>
              <a:t>Fresh but </a:t>
            </a:r>
            <a:r>
              <a:rPr lang="en-US" sz="2400" b="1" dirty="0">
                <a:solidFill>
                  <a:srgbClr val="C00000"/>
                </a:solidFill>
              </a:rPr>
              <a:t>local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/>
              <a:t>data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38722" y="1496542"/>
            <a:ext cx="2784929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Backend</a:t>
            </a:r>
          </a:p>
          <a:p>
            <a:pPr algn="ctr"/>
            <a:r>
              <a:rPr lang="en-US" sz="2400" dirty="0"/>
              <a:t>Global but </a:t>
            </a:r>
            <a:r>
              <a:rPr lang="en-US" sz="2400" b="1" dirty="0">
                <a:solidFill>
                  <a:srgbClr val="C00000"/>
                </a:solidFill>
              </a:rPr>
              <a:t>stale</a:t>
            </a:r>
            <a:r>
              <a:rPr lang="en-US" sz="2400" dirty="0"/>
              <a:t> </a:t>
            </a:r>
            <a:r>
              <a:rPr lang="en-US" sz="2400" dirty="0" smtClean="0"/>
              <a:t>data</a:t>
            </a:r>
            <a:endParaRPr lang="en-US" sz="2400" dirty="0"/>
          </a:p>
        </p:txBody>
      </p:sp>
      <p:sp>
        <p:nvSpPr>
          <p:cNvPr id="74" name="Rounded Rectangular Callout 73"/>
          <p:cNvSpPr/>
          <p:nvPr/>
        </p:nvSpPr>
        <p:spPr>
          <a:xfrm>
            <a:off x="8663452" y="2562364"/>
            <a:ext cx="3434861" cy="900147"/>
          </a:xfrm>
          <a:prstGeom prst="wedgeRoundRectCallout">
            <a:avLst>
              <a:gd name="adj1" fmla="val -44822"/>
              <a:gd name="adj2" fmla="val 87130"/>
              <a:gd name="adj3" fmla="val 16667"/>
            </a:avLst>
          </a:prstGeom>
          <a:solidFill>
            <a:schemeClr val="bg1"/>
          </a:solidFill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Running </a:t>
            </a:r>
            <a:r>
              <a:rPr lang="en-US" sz="2400" dirty="0">
                <a:solidFill>
                  <a:schemeClr val="tx1"/>
                </a:solidFill>
              </a:rPr>
              <a:t>E2 </a:t>
            </a:r>
            <a:r>
              <a:rPr lang="en-US" sz="2400">
                <a:solidFill>
                  <a:schemeClr val="tx1"/>
                </a:solidFill>
              </a:rPr>
              <a:t>in </a:t>
            </a:r>
            <a:r>
              <a:rPr lang="en-US" sz="2400" smtClean="0">
                <a:solidFill>
                  <a:schemeClr val="tx1"/>
                </a:solidFill>
              </a:rPr>
              <a:t>Frontend?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Doesn’t have </a:t>
            </a:r>
            <a:r>
              <a:rPr lang="en-US" sz="2400" b="1" dirty="0" smtClean="0">
                <a:solidFill>
                  <a:schemeClr val="tx1"/>
                </a:solidFill>
              </a:rPr>
              <a:t>global data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lum bright="-20000" contrast="40000"/>
          </a:blip>
          <a:stretch>
            <a:fillRect/>
          </a:stretch>
        </p:blipFill>
        <p:spPr>
          <a:xfrm>
            <a:off x="5005505" y="1642922"/>
            <a:ext cx="1033647" cy="1033647"/>
          </a:xfrm>
          <a:prstGeom prst="rect">
            <a:avLst/>
          </a:prstGeom>
        </p:spPr>
      </p:pic>
      <p:sp>
        <p:nvSpPr>
          <p:cNvPr id="76" name="Rounded Rectangular Callout 75"/>
          <p:cNvSpPr/>
          <p:nvPr/>
        </p:nvSpPr>
        <p:spPr>
          <a:xfrm>
            <a:off x="1136223" y="1857543"/>
            <a:ext cx="3455040" cy="1023854"/>
          </a:xfrm>
          <a:prstGeom prst="wedgeRoundRectCallout">
            <a:avLst>
              <a:gd name="adj1" fmla="val 64259"/>
              <a:gd name="adj2" fmla="val -22288"/>
              <a:gd name="adj3" fmla="val 16667"/>
            </a:avLst>
          </a:prstGeom>
          <a:solidFill>
            <a:schemeClr val="bg1"/>
          </a:solidFill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Running E2 in Backend?</a:t>
            </a:r>
          </a:p>
          <a:p>
            <a:r>
              <a:rPr lang="en-US" sz="2400" b="1" dirty="0" smtClean="0">
                <a:solidFill>
                  <a:schemeClr val="tx1"/>
                </a:solidFill>
              </a:rPr>
              <a:t>Doesn’t have fresh data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lum bright="-20000" contrast="40000"/>
          </a:blip>
          <a:stretch>
            <a:fillRect/>
          </a:stretch>
        </p:blipFill>
        <p:spPr>
          <a:xfrm>
            <a:off x="3258237" y="3504236"/>
            <a:ext cx="874502" cy="87450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lum bright="-20000" contrast="40000"/>
          </a:blip>
          <a:stretch>
            <a:fillRect/>
          </a:stretch>
        </p:blipFill>
        <p:spPr>
          <a:xfrm>
            <a:off x="8117711" y="3540875"/>
            <a:ext cx="874502" cy="8745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238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568"/>
    </mc:Choice>
    <mc:Fallback xmlns="">
      <p:transition spd="slow" advTm="73568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5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0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65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9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68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73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76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9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79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8" grpId="0"/>
          <p:bldP spid="69" grpId="0"/>
          <p:bldP spid="70" grpId="0"/>
          <p:bldP spid="71" grpId="0" animBg="1"/>
          <p:bldP spid="72" grpId="0" animBg="1"/>
          <p:bldP spid="74" grpId="0" animBg="1"/>
          <p:bldP spid="7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5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65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9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68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73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76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9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79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8" grpId="0"/>
          <p:bldP spid="69" grpId="0"/>
          <p:bldP spid="70" grpId="0"/>
          <p:bldP spid="71" grpId="0" animBg="1"/>
          <p:bldP spid="72" grpId="0" animBg="1"/>
          <p:bldP spid="74" grpId="0" animBg="1"/>
          <p:bldP spid="76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What’s the right abstraction? </a:t>
            </a:r>
            <a:r>
              <a:rPr lang="en-US" sz="3600" u="sng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Real-time E2</a:t>
            </a:r>
            <a:endParaRPr lang="en-US" sz="3600" u="sng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Why it’s challenging? </a:t>
            </a:r>
            <a:r>
              <a:rPr lang="en-US" sz="3600" u="sng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Applying E2 in networking contexts</a:t>
            </a:r>
            <a:endParaRPr lang="en-US" sz="3600" u="sng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b="1" dirty="0" smtClean="0"/>
              <a:t>How to implement it in network contexts?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Evaluation</a:t>
            </a:r>
          </a:p>
          <a:p>
            <a:pPr marL="0" indent="0">
              <a:buNone/>
            </a:pPr>
            <a:endParaRPr lang="en-US" sz="3600" dirty="0"/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6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4"/>
    </mc:Choice>
    <mc:Fallback xmlns="">
      <p:transition spd="slow" advTm="10004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Pytheas</a:t>
            </a:r>
            <a:r>
              <a:rPr lang="en-US" dirty="0" smtClean="0"/>
              <a:t>: Group-based E2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649" y="4912307"/>
            <a:ext cx="915165" cy="7100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135" y="4912307"/>
            <a:ext cx="915165" cy="710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771" y="4912307"/>
            <a:ext cx="915165" cy="7100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407" y="4912306"/>
            <a:ext cx="915165" cy="7100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117" y="4917593"/>
            <a:ext cx="915165" cy="7100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603" y="4917593"/>
            <a:ext cx="915165" cy="7100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239" y="4917593"/>
            <a:ext cx="915165" cy="7100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4875" y="4917592"/>
            <a:ext cx="915165" cy="710042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1021409" y="4780345"/>
            <a:ext cx="2501805" cy="2010558"/>
          </a:xfrm>
          <a:prstGeom prst="roundRect">
            <a:avLst/>
          </a:prstGeom>
          <a:noFill/>
          <a:ln w="571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6057059" y="4780344"/>
            <a:ext cx="2383540" cy="2010559"/>
          </a:xfrm>
          <a:prstGeom prst="roundRect">
            <a:avLst/>
          </a:prstGeom>
          <a:noFill/>
          <a:ln w="571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637980" y="4780345"/>
            <a:ext cx="2250583" cy="2010558"/>
          </a:xfrm>
          <a:prstGeom prst="roundRect">
            <a:avLst/>
          </a:prstGeom>
          <a:noFill/>
          <a:ln w="571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8575869" y="4780343"/>
            <a:ext cx="2383540" cy="2010559"/>
          </a:xfrm>
          <a:prstGeom prst="roundRect">
            <a:avLst/>
          </a:prstGeom>
          <a:noFill/>
          <a:ln w="571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4366" y="1034275"/>
            <a:ext cx="643824" cy="994962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1619213" y="3922107"/>
            <a:ext cx="867954" cy="829851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9" idx="2"/>
          </p:cNvCxnSpPr>
          <p:nvPr/>
        </p:nvCxnSpPr>
        <p:spPr>
          <a:xfrm>
            <a:off x="2760718" y="3977674"/>
            <a:ext cx="115981" cy="774284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5" idx="2"/>
          </p:cNvCxnSpPr>
          <p:nvPr/>
        </p:nvCxnSpPr>
        <p:spPr>
          <a:xfrm>
            <a:off x="3846544" y="3984817"/>
            <a:ext cx="279791" cy="767141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061153" y="3874144"/>
            <a:ext cx="1314819" cy="877813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6601682" y="3874144"/>
            <a:ext cx="974001" cy="88310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55" idx="2"/>
          </p:cNvCxnSpPr>
          <p:nvPr/>
        </p:nvCxnSpPr>
        <p:spPr>
          <a:xfrm>
            <a:off x="7776685" y="3939959"/>
            <a:ext cx="82483" cy="817285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54" idx="2"/>
          </p:cNvCxnSpPr>
          <p:nvPr/>
        </p:nvCxnSpPr>
        <p:spPr>
          <a:xfrm>
            <a:off x="8862511" y="3947102"/>
            <a:ext cx="246292" cy="810142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9087244" y="3845712"/>
            <a:ext cx="1271195" cy="911531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677" y="2850750"/>
            <a:ext cx="643824" cy="99496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3126" y="2892475"/>
            <a:ext cx="643824" cy="994962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3668752" y="2029237"/>
            <a:ext cx="2164801" cy="863238"/>
          </a:xfrm>
          <a:prstGeom prst="straightConnector1">
            <a:avLst/>
          </a:prstGeom>
          <a:ln w="57150">
            <a:solidFill>
              <a:schemeClr val="accent5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6144098" y="2029237"/>
            <a:ext cx="2063059" cy="863238"/>
          </a:xfrm>
          <a:prstGeom prst="straightConnector1">
            <a:avLst/>
          </a:prstGeom>
          <a:ln w="57150">
            <a:solidFill>
              <a:schemeClr val="accent5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36059" y="3183110"/>
            <a:ext cx="1602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Frontend A</a:t>
            </a:r>
            <a:endParaRPr lang="en-US" sz="2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9108803" y="3242622"/>
            <a:ext cx="1589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Frontend B</a:t>
            </a:r>
            <a:endParaRPr lang="en-US" sz="2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6338190" y="1196672"/>
            <a:ext cx="1263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Backend</a:t>
            </a:r>
            <a:endParaRPr lang="en-US" sz="2400" b="1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24632" y="3140994"/>
            <a:ext cx="843823" cy="84382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8806" y="3133851"/>
            <a:ext cx="843823" cy="84382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40599" y="3103279"/>
            <a:ext cx="843823" cy="84382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54773" y="3096136"/>
            <a:ext cx="843823" cy="843823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910567" y="1557653"/>
            <a:ext cx="8292984" cy="891762"/>
          </a:xfrm>
          <a:prstGeom prst="wedgeRectCallout">
            <a:avLst>
              <a:gd name="adj1" fmla="val -38929"/>
              <a:gd name="adj2" fmla="val 17446"/>
            </a:avLst>
          </a:prstGeom>
          <a:ln w="57150"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3200" b="1" dirty="0" smtClean="0"/>
              <a:t>Running real-time E2 at a </a:t>
            </a:r>
            <a:r>
              <a:rPr lang="en-US" sz="3200" b="1" smtClean="0"/>
              <a:t>per-group granularity</a:t>
            </a:r>
            <a:endParaRPr lang="en-US" sz="32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1028414" y="5590575"/>
            <a:ext cx="1249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NYC</a:t>
            </a:r>
          </a:p>
          <a:p>
            <a:pPr algn="ctr"/>
            <a:r>
              <a:rPr lang="en-US" sz="2400" dirty="0" smtClean="0"/>
              <a:t>Comcast</a:t>
            </a:r>
          </a:p>
          <a:p>
            <a:pPr algn="ctr"/>
            <a:r>
              <a:rPr lang="en-US" sz="2400" dirty="0" err="1" smtClean="0"/>
              <a:t>VoD</a:t>
            </a:r>
            <a:endParaRPr lang="en-US" sz="2400" dirty="0"/>
          </a:p>
        </p:txBody>
      </p:sp>
      <p:sp>
        <p:nvSpPr>
          <p:cNvPr id="63" name="TextBox 62"/>
          <p:cNvSpPr txBox="1"/>
          <p:nvPr/>
        </p:nvSpPr>
        <p:spPr>
          <a:xfrm>
            <a:off x="2285899" y="5590574"/>
            <a:ext cx="12496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NYC</a:t>
            </a:r>
          </a:p>
          <a:p>
            <a:pPr algn="ctr"/>
            <a:r>
              <a:rPr lang="en-US" sz="2400" dirty="0"/>
              <a:t>Comcast</a:t>
            </a:r>
          </a:p>
          <a:p>
            <a:pPr algn="ctr"/>
            <a:r>
              <a:rPr lang="en-US" sz="2400" dirty="0" smtClean="0"/>
              <a:t>Live</a:t>
            </a:r>
            <a:endParaRPr lang="en-US" sz="2400" dirty="0"/>
          </a:p>
        </p:txBody>
      </p:sp>
      <p:sp>
        <p:nvSpPr>
          <p:cNvPr id="64" name="TextBox 63"/>
          <p:cNvSpPr txBox="1"/>
          <p:nvPr/>
        </p:nvSpPr>
        <p:spPr>
          <a:xfrm>
            <a:off x="3735364" y="5590574"/>
            <a:ext cx="8499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NYC</a:t>
            </a:r>
          </a:p>
          <a:p>
            <a:pPr algn="ctr"/>
            <a:r>
              <a:rPr lang="en-US" sz="2400" dirty="0" smtClean="0"/>
              <a:t>AT&amp;T</a:t>
            </a:r>
          </a:p>
          <a:p>
            <a:pPr algn="ctr"/>
            <a:r>
              <a:rPr lang="en-US" sz="2400" dirty="0" smtClean="0"/>
              <a:t>Live</a:t>
            </a:r>
            <a:endParaRPr lang="en-US" sz="2400" dirty="0"/>
          </a:p>
        </p:txBody>
      </p:sp>
      <p:sp>
        <p:nvSpPr>
          <p:cNvPr id="65" name="TextBox 64"/>
          <p:cNvSpPr txBox="1"/>
          <p:nvPr/>
        </p:nvSpPr>
        <p:spPr>
          <a:xfrm>
            <a:off x="4985000" y="5590574"/>
            <a:ext cx="8499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NYC</a:t>
            </a:r>
          </a:p>
          <a:p>
            <a:pPr algn="ctr"/>
            <a:r>
              <a:rPr lang="en-US" sz="2400" dirty="0"/>
              <a:t>AT&amp;T</a:t>
            </a:r>
          </a:p>
          <a:p>
            <a:pPr algn="ctr"/>
            <a:r>
              <a:rPr lang="en-US" sz="2400" dirty="0" smtClean="0"/>
              <a:t>Live</a:t>
            </a:r>
            <a:endParaRPr lang="en-US" sz="2400" dirty="0"/>
          </a:p>
        </p:txBody>
      </p:sp>
      <p:sp>
        <p:nvSpPr>
          <p:cNvPr id="66" name="TextBox 65"/>
          <p:cNvSpPr txBox="1"/>
          <p:nvPr/>
        </p:nvSpPr>
        <p:spPr>
          <a:xfrm>
            <a:off x="6010882" y="5595861"/>
            <a:ext cx="1249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Chicago</a:t>
            </a:r>
          </a:p>
          <a:p>
            <a:pPr algn="ctr"/>
            <a:r>
              <a:rPr lang="en-US" sz="2400" dirty="0" smtClean="0"/>
              <a:t>Comcast</a:t>
            </a:r>
          </a:p>
          <a:p>
            <a:pPr algn="ctr"/>
            <a:r>
              <a:rPr lang="en-US" sz="2400" dirty="0" err="1" smtClean="0"/>
              <a:t>VoD</a:t>
            </a:r>
            <a:endParaRPr lang="en-US" sz="2400" dirty="0"/>
          </a:p>
        </p:txBody>
      </p:sp>
      <p:sp>
        <p:nvSpPr>
          <p:cNvPr id="67" name="TextBox 66"/>
          <p:cNvSpPr txBox="1"/>
          <p:nvPr/>
        </p:nvSpPr>
        <p:spPr>
          <a:xfrm>
            <a:off x="7268367" y="5595860"/>
            <a:ext cx="1249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Chicago</a:t>
            </a:r>
          </a:p>
          <a:p>
            <a:pPr algn="ctr"/>
            <a:r>
              <a:rPr lang="en-US" sz="2400" dirty="0"/>
              <a:t>Comcast</a:t>
            </a:r>
          </a:p>
          <a:p>
            <a:pPr algn="ctr"/>
            <a:r>
              <a:rPr lang="en-US" sz="2400" dirty="0" err="1" smtClean="0"/>
              <a:t>VoD</a:t>
            </a:r>
            <a:endParaRPr lang="en-US" sz="2400" dirty="0"/>
          </a:p>
        </p:txBody>
      </p:sp>
      <p:sp>
        <p:nvSpPr>
          <p:cNvPr id="68" name="TextBox 67"/>
          <p:cNvSpPr txBox="1"/>
          <p:nvPr/>
        </p:nvSpPr>
        <p:spPr>
          <a:xfrm>
            <a:off x="8562918" y="5595860"/>
            <a:ext cx="1159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Chicago</a:t>
            </a:r>
          </a:p>
          <a:p>
            <a:pPr algn="ctr"/>
            <a:r>
              <a:rPr lang="en-US" sz="2400" dirty="0" smtClean="0"/>
              <a:t>AT&amp;T</a:t>
            </a:r>
            <a:endParaRPr lang="en-US" sz="2400" dirty="0"/>
          </a:p>
          <a:p>
            <a:pPr algn="ctr"/>
            <a:r>
              <a:rPr lang="en-US" sz="2400" dirty="0" smtClean="0"/>
              <a:t>Live</a:t>
            </a:r>
            <a:endParaRPr lang="en-US" sz="2400" dirty="0"/>
          </a:p>
        </p:txBody>
      </p:sp>
      <p:sp>
        <p:nvSpPr>
          <p:cNvPr id="69" name="TextBox 68"/>
          <p:cNvSpPr txBox="1"/>
          <p:nvPr/>
        </p:nvSpPr>
        <p:spPr>
          <a:xfrm>
            <a:off x="9812554" y="5595860"/>
            <a:ext cx="1159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Chicago</a:t>
            </a:r>
          </a:p>
          <a:p>
            <a:pPr algn="ctr"/>
            <a:r>
              <a:rPr lang="en-US" sz="2400" dirty="0" smtClean="0"/>
              <a:t>AT&amp;T</a:t>
            </a:r>
          </a:p>
          <a:p>
            <a:pPr algn="ctr"/>
            <a:r>
              <a:rPr lang="en-US" sz="2400" dirty="0" err="1" smtClean="0"/>
              <a:t>VoD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14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668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36"/>
    </mc:Choice>
    <mc:Fallback xmlns="">
      <p:transition spd="slow" advTm="23836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8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3" presetID="9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6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3" grpId="0" animBg="1"/>
          <p:bldP spid="24" grpId="0" animBg="1"/>
          <p:bldP spid="25" grpId="0" animBg="1"/>
          <p:bldP spid="6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8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3" presetID="9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6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3" grpId="0" animBg="1"/>
          <p:bldP spid="24" grpId="0" animBg="1"/>
          <p:bldP spid="25" grpId="0" animBg="1"/>
          <p:bldP spid="61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 #1: Grouping sessions by Critical Features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649" y="4912307"/>
            <a:ext cx="915165" cy="7100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135" y="4912307"/>
            <a:ext cx="915165" cy="710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771" y="4912307"/>
            <a:ext cx="915165" cy="7100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407" y="4912306"/>
            <a:ext cx="915165" cy="7100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117" y="4917593"/>
            <a:ext cx="915165" cy="7100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603" y="4917593"/>
            <a:ext cx="915165" cy="7100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239" y="4917593"/>
            <a:ext cx="915165" cy="7100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4875" y="4917592"/>
            <a:ext cx="915165" cy="710042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1021409" y="4780345"/>
            <a:ext cx="2501805" cy="2010558"/>
          </a:xfrm>
          <a:prstGeom prst="roundRect">
            <a:avLst/>
          </a:prstGeom>
          <a:noFill/>
          <a:ln w="571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6057059" y="4780344"/>
            <a:ext cx="2383540" cy="2010559"/>
          </a:xfrm>
          <a:prstGeom prst="roundRect">
            <a:avLst/>
          </a:prstGeom>
          <a:noFill/>
          <a:ln w="571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637980" y="4780345"/>
            <a:ext cx="2250583" cy="2010558"/>
          </a:xfrm>
          <a:prstGeom prst="roundRect">
            <a:avLst/>
          </a:prstGeom>
          <a:noFill/>
          <a:ln w="571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8575869" y="4780343"/>
            <a:ext cx="2383540" cy="2010559"/>
          </a:xfrm>
          <a:prstGeom prst="roundRect">
            <a:avLst/>
          </a:prstGeom>
          <a:noFill/>
          <a:ln w="571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492955" y="1757664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F(                              )</a:t>
            </a:r>
            <a:endParaRPr lang="en-US" sz="3600" dirty="0"/>
          </a:p>
        </p:txBody>
      </p:sp>
      <p:sp>
        <p:nvSpPr>
          <p:cNvPr id="28" name="TextBox 27"/>
          <p:cNvSpPr txBox="1"/>
          <p:nvPr/>
        </p:nvSpPr>
        <p:spPr>
          <a:xfrm>
            <a:off x="4482125" y="2324043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F(                              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032492" y="2263946"/>
                <a:ext cx="54341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sz="4400" b="1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492" y="2263946"/>
                <a:ext cx="543417" cy="67710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1018347" y="5590575"/>
            <a:ext cx="12697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NYC</a:t>
            </a:r>
          </a:p>
          <a:p>
            <a:pPr algn="ctr"/>
            <a:r>
              <a:rPr lang="en-US" sz="2400" b="1" dirty="0" smtClean="0"/>
              <a:t>Comcast</a:t>
            </a:r>
          </a:p>
          <a:p>
            <a:pPr algn="ctr"/>
            <a:r>
              <a:rPr lang="en-US" sz="2400" dirty="0" err="1" smtClean="0"/>
              <a:t>VoD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2275832" y="5590574"/>
            <a:ext cx="12697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NYC</a:t>
            </a:r>
          </a:p>
          <a:p>
            <a:pPr algn="ctr"/>
            <a:r>
              <a:rPr lang="en-US" sz="2400" b="1" dirty="0"/>
              <a:t>Comcast</a:t>
            </a:r>
          </a:p>
          <a:p>
            <a:pPr algn="ctr"/>
            <a:r>
              <a:rPr lang="en-US" sz="2400" dirty="0" smtClean="0"/>
              <a:t>Live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3735364" y="5590574"/>
            <a:ext cx="8499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NYC</a:t>
            </a:r>
          </a:p>
          <a:p>
            <a:pPr algn="ctr"/>
            <a:r>
              <a:rPr lang="en-US" sz="2400" dirty="0" smtClean="0"/>
              <a:t>AT&amp;T</a:t>
            </a:r>
          </a:p>
          <a:p>
            <a:pPr algn="ctr"/>
            <a:r>
              <a:rPr lang="en-US" sz="2400" dirty="0" smtClean="0"/>
              <a:t>Live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4985000" y="5590574"/>
            <a:ext cx="8499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NYC</a:t>
            </a:r>
          </a:p>
          <a:p>
            <a:pPr algn="ctr"/>
            <a:r>
              <a:rPr lang="en-US" sz="2400" dirty="0"/>
              <a:t>AT&amp;T</a:t>
            </a:r>
          </a:p>
          <a:p>
            <a:pPr algn="ctr"/>
            <a:r>
              <a:rPr lang="en-US" sz="2400" dirty="0" smtClean="0"/>
              <a:t>Live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010882" y="5595861"/>
            <a:ext cx="1249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Chicago</a:t>
            </a:r>
          </a:p>
          <a:p>
            <a:pPr algn="ctr"/>
            <a:r>
              <a:rPr lang="en-US" sz="2400" dirty="0" smtClean="0"/>
              <a:t>Comcast</a:t>
            </a:r>
          </a:p>
          <a:p>
            <a:pPr algn="ctr"/>
            <a:r>
              <a:rPr lang="en-US" sz="2400" dirty="0" err="1" smtClean="0"/>
              <a:t>VoD</a:t>
            </a:r>
            <a:endParaRPr 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7268367" y="5595860"/>
            <a:ext cx="1249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Chicago</a:t>
            </a:r>
          </a:p>
          <a:p>
            <a:pPr algn="ctr"/>
            <a:r>
              <a:rPr lang="en-US" sz="2400" dirty="0"/>
              <a:t>Comcast</a:t>
            </a:r>
          </a:p>
          <a:p>
            <a:pPr algn="ctr"/>
            <a:r>
              <a:rPr lang="en-US" sz="2400" dirty="0" err="1" smtClean="0"/>
              <a:t>VoD</a:t>
            </a:r>
            <a:endParaRPr 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8562918" y="5595860"/>
            <a:ext cx="1159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Chicago</a:t>
            </a:r>
          </a:p>
          <a:p>
            <a:pPr algn="ctr"/>
            <a:r>
              <a:rPr lang="en-US" sz="2400" dirty="0" smtClean="0"/>
              <a:t>AT&amp;T</a:t>
            </a:r>
            <a:endParaRPr lang="en-US" sz="2400" dirty="0"/>
          </a:p>
          <a:p>
            <a:pPr algn="ctr"/>
            <a:r>
              <a:rPr lang="en-US" sz="2400" dirty="0" smtClean="0"/>
              <a:t>Live</a:t>
            </a:r>
            <a:endParaRPr 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9812554" y="5595860"/>
            <a:ext cx="1159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Chicago</a:t>
            </a:r>
          </a:p>
          <a:p>
            <a:pPr algn="ctr"/>
            <a:r>
              <a:rPr lang="en-US" sz="2400" dirty="0" smtClean="0"/>
              <a:t>AT&amp;T</a:t>
            </a:r>
          </a:p>
          <a:p>
            <a:pPr algn="ctr"/>
            <a:r>
              <a:rPr lang="en-US" sz="2400" dirty="0" err="1" smtClean="0"/>
              <a:t>VoD</a:t>
            </a:r>
            <a:endParaRPr lang="en-US" sz="2400" dirty="0"/>
          </a:p>
        </p:txBody>
      </p:sp>
      <p:sp>
        <p:nvSpPr>
          <p:cNvPr id="42" name="Rectangle 41"/>
          <p:cNvSpPr/>
          <p:nvPr/>
        </p:nvSpPr>
        <p:spPr>
          <a:xfrm>
            <a:off x="3578108" y="4317357"/>
            <a:ext cx="7811381" cy="2540643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197348"/>
              </p:ext>
            </p:extLst>
          </p:nvPr>
        </p:nvGraphicFramePr>
        <p:xfrm>
          <a:off x="4950707" y="1448344"/>
          <a:ext cx="3042032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924"/>
                <a:gridCol w="1214374"/>
                <a:gridCol w="1169734"/>
              </a:tblGrid>
              <a:tr h="32580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City</a:t>
                      </a:r>
                      <a:endParaRPr lang="en-US" sz="2400" b="1" dirty="0"/>
                    </a:p>
                  </a:txBody>
                  <a:tcPr marL="45720" marR="457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ISP</a:t>
                      </a:r>
                      <a:endParaRPr lang="en-US" sz="2400" b="1" dirty="0"/>
                    </a:p>
                  </a:txBody>
                  <a:tcPr marL="45720" marR="457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Content</a:t>
                      </a:r>
                      <a:endParaRPr lang="en-US" sz="2400" b="1" dirty="0"/>
                    </a:p>
                  </a:txBody>
                  <a:tcPr marL="45720" marR="45720">
                    <a:solidFill>
                      <a:schemeClr val="bg1"/>
                    </a:solidFill>
                  </a:tcPr>
                </a:tc>
              </a:tr>
              <a:tr h="3258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NYC</a:t>
                      </a:r>
                      <a:endParaRPr lang="en-US" sz="2400" dirty="0"/>
                    </a:p>
                  </a:txBody>
                  <a:tcPr marL="45720" marR="457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Comcast</a:t>
                      </a:r>
                      <a:endParaRPr lang="en-US" sz="2400" dirty="0"/>
                    </a:p>
                  </a:txBody>
                  <a:tcPr marL="45720" marR="457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VoD</a:t>
                      </a:r>
                      <a:endParaRPr lang="en-US" sz="2400" dirty="0"/>
                    </a:p>
                  </a:txBody>
                  <a:tcPr marL="45720" marR="45720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922751"/>
              </p:ext>
            </p:extLst>
          </p:nvPr>
        </p:nvGraphicFramePr>
        <p:xfrm>
          <a:off x="4950706" y="2451065"/>
          <a:ext cx="30181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924"/>
                <a:gridCol w="1214374"/>
                <a:gridCol w="1145894"/>
              </a:tblGrid>
              <a:tr h="3258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NYC</a:t>
                      </a:r>
                      <a:endParaRPr lang="en-US" sz="2400" dirty="0"/>
                    </a:p>
                  </a:txBody>
                  <a:tcPr marL="45720" marR="45720">
                    <a:solidFill>
                      <a:srgbClr val="FFBE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Comcast</a:t>
                      </a:r>
                      <a:endParaRPr lang="en-US" sz="2400" dirty="0"/>
                    </a:p>
                  </a:txBody>
                  <a:tcPr marL="45720" marR="45720">
                    <a:solidFill>
                      <a:srgbClr val="FFBE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*</a:t>
                      </a:r>
                      <a:endParaRPr lang="en-US" sz="2400" dirty="0"/>
                    </a:p>
                  </a:txBody>
                  <a:tcPr marL="45720" marR="45720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Rectangular Callout 46"/>
          <p:cNvSpPr/>
          <p:nvPr/>
        </p:nvSpPr>
        <p:spPr>
          <a:xfrm>
            <a:off x="5244549" y="3274739"/>
            <a:ext cx="6662639" cy="1097846"/>
          </a:xfrm>
          <a:prstGeom prst="wedgeRectCallout">
            <a:avLst>
              <a:gd name="adj1" fmla="val -34264"/>
              <a:gd name="adj2" fmla="val -90847"/>
            </a:avLst>
          </a:prstGeom>
          <a:ln w="3492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Critical Features </a:t>
            </a:r>
            <a:r>
              <a:rPr lang="en-US" sz="2400" b="1" dirty="0" smtClean="0"/>
              <a:t>[NSDI’2016]</a:t>
            </a:r>
            <a:r>
              <a:rPr lang="en-US" sz="2800" dirty="0" smtClean="0"/>
              <a:t>: Subset of features ultimately determines video quality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52399" y="3274739"/>
            <a:ext cx="4234405" cy="1101457"/>
          </a:xfrm>
          <a:prstGeom prst="wedgeRoundRectCallout">
            <a:avLst>
              <a:gd name="adj1" fmla="val 13440"/>
              <a:gd name="adj2" fmla="val 90327"/>
              <a:gd name="adj3" fmla="val 16667"/>
            </a:avLst>
          </a:prstGeom>
          <a:ln w="3492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/>
            </a:lvl1pPr>
          </a:lstStyle>
          <a:p>
            <a:r>
              <a:rPr lang="en-US" b="0" smtClean="0"/>
              <a:t>Sessions in </a:t>
            </a:r>
            <a:r>
              <a:rPr lang="en-US" b="0" dirty="0" smtClean="0"/>
              <a:t>the same group share the best decision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15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48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848"/>
    </mc:Choice>
    <mc:Fallback xmlns="">
      <p:transition spd="slow" advTm="53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0" grpId="0"/>
      <p:bldP spid="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#1: Grouping sessions by Critical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649" y="4912307"/>
            <a:ext cx="915165" cy="710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135" y="4912307"/>
            <a:ext cx="915165" cy="7100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771" y="4912307"/>
            <a:ext cx="915165" cy="7100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407" y="4912306"/>
            <a:ext cx="915165" cy="7100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117" y="4917593"/>
            <a:ext cx="915165" cy="710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603" y="4917593"/>
            <a:ext cx="915165" cy="7100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239" y="4917593"/>
            <a:ext cx="915165" cy="7100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4875" y="4917592"/>
            <a:ext cx="915165" cy="71004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1021409" y="4780345"/>
            <a:ext cx="2501805" cy="2010558"/>
          </a:xfrm>
          <a:prstGeom prst="roundRect">
            <a:avLst/>
          </a:prstGeom>
          <a:noFill/>
          <a:ln w="571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057059" y="4780344"/>
            <a:ext cx="2383540" cy="2010559"/>
          </a:xfrm>
          <a:prstGeom prst="roundRect">
            <a:avLst/>
          </a:prstGeom>
          <a:noFill/>
          <a:ln w="571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637980" y="4780345"/>
            <a:ext cx="2250583" cy="2010558"/>
          </a:xfrm>
          <a:prstGeom prst="roundRect">
            <a:avLst/>
          </a:prstGeom>
          <a:noFill/>
          <a:ln w="571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575869" y="4780343"/>
            <a:ext cx="2383540" cy="2010559"/>
          </a:xfrm>
          <a:prstGeom prst="roundRect">
            <a:avLst/>
          </a:prstGeom>
          <a:noFill/>
          <a:ln w="571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028414" y="5590575"/>
            <a:ext cx="1249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NYC</a:t>
            </a:r>
          </a:p>
          <a:p>
            <a:pPr algn="ctr"/>
            <a:r>
              <a:rPr lang="en-US" sz="2400" dirty="0" smtClean="0"/>
              <a:t>Comcast</a:t>
            </a:r>
          </a:p>
          <a:p>
            <a:pPr algn="ctr"/>
            <a:r>
              <a:rPr lang="en-US" sz="2400" dirty="0" err="1" smtClean="0"/>
              <a:t>VoD</a:t>
            </a:r>
            <a:endParaRPr 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2285899" y="5590574"/>
            <a:ext cx="12496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NYC</a:t>
            </a:r>
          </a:p>
          <a:p>
            <a:pPr algn="ctr"/>
            <a:r>
              <a:rPr lang="en-US" sz="2400" dirty="0"/>
              <a:t>Comcast</a:t>
            </a:r>
          </a:p>
          <a:p>
            <a:pPr algn="ctr"/>
            <a:r>
              <a:rPr lang="en-US" sz="2400" dirty="0" smtClean="0"/>
              <a:t>Live</a:t>
            </a:r>
            <a:endParaRPr 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3735364" y="5590574"/>
            <a:ext cx="8499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NYC</a:t>
            </a:r>
          </a:p>
          <a:p>
            <a:pPr algn="ctr"/>
            <a:r>
              <a:rPr lang="en-US" sz="2400" dirty="0" smtClean="0"/>
              <a:t>AT&amp;T</a:t>
            </a:r>
          </a:p>
          <a:p>
            <a:pPr algn="ctr"/>
            <a:r>
              <a:rPr lang="en-US" sz="2400" dirty="0" smtClean="0"/>
              <a:t>Live</a:t>
            </a:r>
            <a:endParaRPr 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4985000" y="5590574"/>
            <a:ext cx="8499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NYC</a:t>
            </a:r>
          </a:p>
          <a:p>
            <a:pPr algn="ctr"/>
            <a:r>
              <a:rPr lang="en-US" sz="2400" dirty="0"/>
              <a:t>AT&amp;T</a:t>
            </a:r>
          </a:p>
          <a:p>
            <a:pPr algn="ctr"/>
            <a:r>
              <a:rPr lang="en-US" sz="2400" dirty="0" smtClean="0"/>
              <a:t>Live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6010882" y="5595861"/>
            <a:ext cx="1249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Chicago</a:t>
            </a:r>
          </a:p>
          <a:p>
            <a:pPr algn="ctr"/>
            <a:r>
              <a:rPr lang="en-US" sz="2400" dirty="0" smtClean="0"/>
              <a:t>Comcast</a:t>
            </a:r>
          </a:p>
          <a:p>
            <a:pPr algn="ctr"/>
            <a:r>
              <a:rPr lang="en-US" sz="2400" dirty="0" err="1" smtClean="0"/>
              <a:t>VoD</a:t>
            </a:r>
            <a:endParaRPr 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7268367" y="5595860"/>
            <a:ext cx="1249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Chicago</a:t>
            </a:r>
          </a:p>
          <a:p>
            <a:pPr algn="ctr"/>
            <a:r>
              <a:rPr lang="en-US" sz="2400" dirty="0"/>
              <a:t>Comcast</a:t>
            </a:r>
          </a:p>
          <a:p>
            <a:pPr algn="ctr"/>
            <a:r>
              <a:rPr lang="en-US" sz="2400" dirty="0" err="1" smtClean="0"/>
              <a:t>VoD</a:t>
            </a:r>
            <a:endParaRPr lang="en-US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8562918" y="5595860"/>
            <a:ext cx="1159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Chicago</a:t>
            </a:r>
          </a:p>
          <a:p>
            <a:pPr algn="ctr"/>
            <a:r>
              <a:rPr lang="en-US" sz="2400" dirty="0" smtClean="0"/>
              <a:t>AT&amp;T</a:t>
            </a:r>
            <a:endParaRPr lang="en-US" sz="2400" dirty="0"/>
          </a:p>
          <a:p>
            <a:pPr algn="ctr"/>
            <a:r>
              <a:rPr lang="en-US" sz="2400" dirty="0" smtClean="0"/>
              <a:t>Live</a:t>
            </a:r>
            <a:endParaRPr lang="en-US" sz="2400" dirty="0"/>
          </a:p>
        </p:txBody>
      </p:sp>
      <p:sp>
        <p:nvSpPr>
          <p:cNvPr id="45" name="TextBox 44"/>
          <p:cNvSpPr txBox="1"/>
          <p:nvPr/>
        </p:nvSpPr>
        <p:spPr>
          <a:xfrm>
            <a:off x="9812554" y="5595860"/>
            <a:ext cx="1159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Chicago</a:t>
            </a:r>
          </a:p>
          <a:p>
            <a:pPr algn="ctr"/>
            <a:r>
              <a:rPr lang="en-US" sz="2400" dirty="0" smtClean="0"/>
              <a:t>AT&amp;T</a:t>
            </a:r>
          </a:p>
          <a:p>
            <a:pPr algn="ctr"/>
            <a:r>
              <a:rPr lang="en-US" sz="2400" dirty="0" err="1" smtClean="0"/>
              <a:t>VoD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16</a:t>
            </a:fld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56384" y="3148044"/>
            <a:ext cx="843823" cy="84382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14348" y="3147352"/>
            <a:ext cx="843823" cy="843823"/>
          </a:xfrm>
          <a:prstGeom prst="rect">
            <a:avLst/>
          </a:prstGeom>
        </p:spPr>
      </p:pic>
      <p:cxnSp>
        <p:nvCxnSpPr>
          <p:cNvPr id="62" name="Straight Arrow Connector 61"/>
          <p:cNvCxnSpPr/>
          <p:nvPr/>
        </p:nvCxnSpPr>
        <p:spPr>
          <a:xfrm>
            <a:off x="4895587" y="3939959"/>
            <a:ext cx="480385" cy="808383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4135233" y="3947102"/>
            <a:ext cx="466030" cy="829627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421290" y="3947102"/>
            <a:ext cx="414153" cy="808471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1653232" y="3939959"/>
            <a:ext cx="457582" cy="815614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00116" y="3147352"/>
            <a:ext cx="843823" cy="843823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H="1">
            <a:off x="6634506" y="3947102"/>
            <a:ext cx="454176" cy="760755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7347043" y="3919279"/>
            <a:ext cx="534687" cy="849904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49372" y="3144249"/>
            <a:ext cx="843823" cy="843823"/>
          </a:xfrm>
          <a:prstGeom prst="rect">
            <a:avLst/>
          </a:prstGeom>
        </p:spPr>
      </p:pic>
      <p:cxnSp>
        <p:nvCxnSpPr>
          <p:cNvPr id="70" name="Straight Arrow Connector 69"/>
          <p:cNvCxnSpPr/>
          <p:nvPr/>
        </p:nvCxnSpPr>
        <p:spPr>
          <a:xfrm flipH="1">
            <a:off x="9087245" y="3926527"/>
            <a:ext cx="373880" cy="821425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9852801" y="3926527"/>
            <a:ext cx="478444" cy="817096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/>
          <p:cNvGrpSpPr/>
          <p:nvPr/>
        </p:nvGrpSpPr>
        <p:grpSpPr>
          <a:xfrm>
            <a:off x="1736205" y="1231951"/>
            <a:ext cx="8607991" cy="3544778"/>
            <a:chOff x="1736205" y="1231951"/>
            <a:chExt cx="8607991" cy="3544778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479612" y="1231951"/>
              <a:ext cx="1154894" cy="1154890"/>
            </a:xfrm>
            <a:prstGeom prst="rect">
              <a:avLst/>
            </a:prstGeom>
          </p:spPr>
        </p:pic>
        <p:cxnSp>
          <p:nvCxnSpPr>
            <p:cNvPr id="80" name="Straight Arrow Connector 79"/>
            <p:cNvCxnSpPr/>
            <p:nvPr/>
          </p:nvCxnSpPr>
          <p:spPr>
            <a:xfrm flipH="1">
              <a:off x="1736205" y="2103419"/>
              <a:ext cx="3738620" cy="2640204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H="1">
              <a:off x="2835444" y="2225680"/>
              <a:ext cx="2731979" cy="2482177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H="1">
              <a:off x="4185358" y="2386841"/>
              <a:ext cx="1529847" cy="2356782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H="1">
              <a:off x="5369289" y="2488557"/>
              <a:ext cx="498283" cy="2258682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6057059" y="2488557"/>
              <a:ext cx="564497" cy="2258682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6346567" y="2386841"/>
              <a:ext cx="1548114" cy="2389888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6481823" y="2225680"/>
              <a:ext cx="2605422" cy="2542779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6634506" y="2103419"/>
              <a:ext cx="3709690" cy="2671637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TextBox 120"/>
          <p:cNvSpPr txBox="1"/>
          <p:nvPr/>
        </p:nvSpPr>
        <p:spPr>
          <a:xfrm>
            <a:off x="127167" y="2250264"/>
            <a:ext cx="5310704" cy="891762"/>
          </a:xfrm>
          <a:prstGeom prst="wedgeRectCallout">
            <a:avLst>
              <a:gd name="adj1" fmla="val -9548"/>
              <a:gd name="adj2" fmla="val 88833"/>
            </a:avLst>
          </a:prstGeom>
          <a:ln w="57150"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/>
              <a:t>Per-group E2 logic</a:t>
            </a:r>
          </a:p>
          <a:p>
            <a:pPr algn="ctr"/>
            <a:r>
              <a:rPr lang="en-US" sz="2800" dirty="0" smtClean="0"/>
              <a:t>Upper Confidence Bound algorithm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592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42"/>
    </mc:Choice>
    <mc:Fallback xmlns="">
      <p:transition spd="slow" advTm="39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#2: Per-group sessions share network locality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649" y="4912307"/>
            <a:ext cx="915165" cy="710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135" y="4912307"/>
            <a:ext cx="915165" cy="7100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771" y="4912307"/>
            <a:ext cx="915165" cy="7100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407" y="4912306"/>
            <a:ext cx="915165" cy="7100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117" y="4917593"/>
            <a:ext cx="915165" cy="710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603" y="4917593"/>
            <a:ext cx="915165" cy="7100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239" y="4917593"/>
            <a:ext cx="915165" cy="7100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4875" y="4917592"/>
            <a:ext cx="915165" cy="71004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1021409" y="4780345"/>
            <a:ext cx="2501805" cy="2010558"/>
          </a:xfrm>
          <a:prstGeom prst="roundRect">
            <a:avLst/>
          </a:prstGeom>
          <a:noFill/>
          <a:ln w="571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057059" y="4780344"/>
            <a:ext cx="2383540" cy="2010559"/>
          </a:xfrm>
          <a:prstGeom prst="roundRect">
            <a:avLst/>
          </a:prstGeom>
          <a:noFill/>
          <a:ln w="571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637980" y="4780345"/>
            <a:ext cx="2250583" cy="2010558"/>
          </a:xfrm>
          <a:prstGeom prst="roundRect">
            <a:avLst/>
          </a:prstGeom>
          <a:noFill/>
          <a:ln w="571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575869" y="4780343"/>
            <a:ext cx="2383540" cy="2010559"/>
          </a:xfrm>
          <a:prstGeom prst="roundRect">
            <a:avLst/>
          </a:prstGeom>
          <a:noFill/>
          <a:ln w="571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028414" y="5590575"/>
            <a:ext cx="1249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NYC</a:t>
            </a:r>
          </a:p>
          <a:p>
            <a:pPr algn="ctr"/>
            <a:r>
              <a:rPr lang="en-US" sz="2400" dirty="0" smtClean="0"/>
              <a:t>Comcast</a:t>
            </a:r>
          </a:p>
          <a:p>
            <a:pPr algn="ctr"/>
            <a:r>
              <a:rPr lang="en-US" sz="2400" dirty="0" err="1" smtClean="0"/>
              <a:t>VoD</a:t>
            </a:r>
            <a:endParaRPr 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2285899" y="5590574"/>
            <a:ext cx="12496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NYC</a:t>
            </a:r>
          </a:p>
          <a:p>
            <a:pPr algn="ctr"/>
            <a:r>
              <a:rPr lang="en-US" sz="2400" dirty="0"/>
              <a:t>Comcast</a:t>
            </a:r>
          </a:p>
          <a:p>
            <a:pPr algn="ctr"/>
            <a:r>
              <a:rPr lang="en-US" sz="2400" dirty="0" smtClean="0"/>
              <a:t>Live</a:t>
            </a:r>
            <a:endParaRPr 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3735364" y="5590574"/>
            <a:ext cx="8499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NYC</a:t>
            </a:r>
          </a:p>
          <a:p>
            <a:pPr algn="ctr"/>
            <a:r>
              <a:rPr lang="en-US" sz="2400" dirty="0" smtClean="0"/>
              <a:t>AT&amp;T</a:t>
            </a:r>
          </a:p>
          <a:p>
            <a:pPr algn="ctr"/>
            <a:r>
              <a:rPr lang="en-US" sz="2400" dirty="0" smtClean="0"/>
              <a:t>Live</a:t>
            </a:r>
            <a:endParaRPr 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4985000" y="5590574"/>
            <a:ext cx="8499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NYC</a:t>
            </a:r>
          </a:p>
          <a:p>
            <a:pPr algn="ctr"/>
            <a:r>
              <a:rPr lang="en-US" sz="2400" dirty="0"/>
              <a:t>AT&amp;T</a:t>
            </a:r>
          </a:p>
          <a:p>
            <a:pPr algn="ctr"/>
            <a:r>
              <a:rPr lang="en-US" sz="2400" dirty="0" smtClean="0"/>
              <a:t>Live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6010882" y="5595861"/>
            <a:ext cx="1249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Chicago</a:t>
            </a:r>
          </a:p>
          <a:p>
            <a:pPr algn="ctr"/>
            <a:r>
              <a:rPr lang="en-US" sz="2400" dirty="0" smtClean="0"/>
              <a:t>Comcast</a:t>
            </a:r>
          </a:p>
          <a:p>
            <a:pPr algn="ctr"/>
            <a:r>
              <a:rPr lang="en-US" sz="2400" dirty="0" err="1" smtClean="0"/>
              <a:t>VoD</a:t>
            </a:r>
            <a:endParaRPr 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7268367" y="5595860"/>
            <a:ext cx="1249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Chicago</a:t>
            </a:r>
          </a:p>
          <a:p>
            <a:pPr algn="ctr"/>
            <a:r>
              <a:rPr lang="en-US" sz="2400" dirty="0"/>
              <a:t>Comcast</a:t>
            </a:r>
          </a:p>
          <a:p>
            <a:pPr algn="ctr"/>
            <a:r>
              <a:rPr lang="en-US" sz="2400" dirty="0" err="1" smtClean="0"/>
              <a:t>VoD</a:t>
            </a:r>
            <a:endParaRPr lang="en-US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8562918" y="5595860"/>
            <a:ext cx="1159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Chicago</a:t>
            </a:r>
          </a:p>
          <a:p>
            <a:pPr algn="ctr"/>
            <a:r>
              <a:rPr lang="en-US" sz="2400" dirty="0" smtClean="0"/>
              <a:t>AT&amp;T</a:t>
            </a:r>
            <a:endParaRPr lang="en-US" sz="2400" dirty="0"/>
          </a:p>
          <a:p>
            <a:pPr algn="ctr"/>
            <a:r>
              <a:rPr lang="en-US" sz="2400" dirty="0" smtClean="0"/>
              <a:t>Live</a:t>
            </a:r>
            <a:endParaRPr lang="en-US" sz="2400" dirty="0"/>
          </a:p>
        </p:txBody>
      </p:sp>
      <p:sp>
        <p:nvSpPr>
          <p:cNvPr id="45" name="TextBox 44"/>
          <p:cNvSpPr txBox="1"/>
          <p:nvPr/>
        </p:nvSpPr>
        <p:spPr>
          <a:xfrm>
            <a:off x="9812554" y="5595860"/>
            <a:ext cx="1159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Chicago</a:t>
            </a:r>
          </a:p>
          <a:p>
            <a:pPr algn="ctr"/>
            <a:r>
              <a:rPr lang="en-US" sz="2400" dirty="0" smtClean="0"/>
              <a:t>AT&amp;T</a:t>
            </a:r>
          </a:p>
          <a:p>
            <a:pPr algn="ctr"/>
            <a:r>
              <a:rPr lang="en-US" sz="2400" dirty="0" err="1" smtClean="0"/>
              <a:t>VoD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17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653232" y="3144249"/>
            <a:ext cx="8678013" cy="1632480"/>
            <a:chOff x="1653232" y="3144249"/>
            <a:chExt cx="8678013" cy="1632480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56384" y="3148044"/>
              <a:ext cx="843823" cy="843823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314348" y="3147352"/>
              <a:ext cx="843823" cy="843823"/>
            </a:xfrm>
            <a:prstGeom prst="rect">
              <a:avLst/>
            </a:prstGeom>
          </p:spPr>
        </p:pic>
        <p:cxnSp>
          <p:nvCxnSpPr>
            <p:cNvPr id="62" name="Straight Arrow Connector 61"/>
            <p:cNvCxnSpPr/>
            <p:nvPr/>
          </p:nvCxnSpPr>
          <p:spPr>
            <a:xfrm>
              <a:off x="4895587" y="3939959"/>
              <a:ext cx="480385" cy="808383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H="1">
              <a:off x="4135233" y="3947102"/>
              <a:ext cx="466030" cy="829627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2421290" y="3947102"/>
              <a:ext cx="414153" cy="808471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>
              <a:off x="1653232" y="3939959"/>
              <a:ext cx="457582" cy="815614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00116" y="3147352"/>
              <a:ext cx="843823" cy="843823"/>
            </a:xfrm>
            <a:prstGeom prst="rect">
              <a:avLst/>
            </a:prstGeom>
          </p:spPr>
        </p:pic>
        <p:cxnSp>
          <p:nvCxnSpPr>
            <p:cNvPr id="67" name="Straight Arrow Connector 66"/>
            <p:cNvCxnSpPr/>
            <p:nvPr/>
          </p:nvCxnSpPr>
          <p:spPr>
            <a:xfrm flipH="1">
              <a:off x="6634506" y="3947102"/>
              <a:ext cx="454176" cy="760755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7347043" y="3919279"/>
              <a:ext cx="534687" cy="849904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249372" y="3144249"/>
              <a:ext cx="843823" cy="843823"/>
            </a:xfrm>
            <a:prstGeom prst="rect">
              <a:avLst/>
            </a:prstGeom>
          </p:spPr>
        </p:pic>
        <p:cxnSp>
          <p:nvCxnSpPr>
            <p:cNvPr id="70" name="Straight Arrow Connector 69"/>
            <p:cNvCxnSpPr/>
            <p:nvPr/>
          </p:nvCxnSpPr>
          <p:spPr>
            <a:xfrm flipH="1">
              <a:off x="9087245" y="3926527"/>
              <a:ext cx="373880" cy="821425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9852801" y="3926527"/>
              <a:ext cx="478444" cy="817096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ular Callout 47"/>
          <p:cNvSpPr/>
          <p:nvPr/>
        </p:nvSpPr>
        <p:spPr>
          <a:xfrm>
            <a:off x="1321291" y="1403575"/>
            <a:ext cx="9274304" cy="732796"/>
          </a:xfrm>
          <a:prstGeom prst="wedgeRectCallout">
            <a:avLst>
              <a:gd name="adj1" fmla="val -21061"/>
              <a:gd name="adj2" fmla="val -18100"/>
            </a:avLst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 90+% of groups</a:t>
            </a:r>
            <a:r>
              <a:rPr lang="en-US" sz="2800" smtClean="0"/>
              <a:t>, the sessions are from the same ISP and city.</a:t>
            </a:r>
            <a:endParaRPr lang="en-US" sz="2800" dirty="0" smtClean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6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677" y="2850750"/>
            <a:ext cx="643824" cy="99496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6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3126" y="2892475"/>
            <a:ext cx="643824" cy="994962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753299" y="2425661"/>
            <a:ext cx="1602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Frontend A</a:t>
            </a:r>
            <a:endParaRPr lang="en-US" sz="24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8355433" y="2467349"/>
            <a:ext cx="1589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Frontend B</a:t>
            </a:r>
            <a:endParaRPr lang="en-US" sz="2400" b="1" dirty="0"/>
          </a:p>
        </p:txBody>
      </p:sp>
      <p:cxnSp>
        <p:nvCxnSpPr>
          <p:cNvPr id="85" name="Straight Arrow Connector 84"/>
          <p:cNvCxnSpPr/>
          <p:nvPr/>
        </p:nvCxnSpPr>
        <p:spPr>
          <a:xfrm flipH="1">
            <a:off x="1619213" y="3922107"/>
            <a:ext cx="867954" cy="829851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2760718" y="3977674"/>
            <a:ext cx="115981" cy="774284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3846544" y="3984817"/>
            <a:ext cx="279791" cy="767141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061153" y="3874144"/>
            <a:ext cx="1314819" cy="877813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6601682" y="3874144"/>
            <a:ext cx="974001" cy="88310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7776685" y="3939959"/>
            <a:ext cx="82483" cy="817285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8862511" y="3947102"/>
            <a:ext cx="246292" cy="810142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9087244" y="3845712"/>
            <a:ext cx="1271195" cy="911531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24632" y="3140994"/>
            <a:ext cx="843823" cy="843823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8806" y="3133851"/>
            <a:ext cx="843823" cy="843823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40599" y="3103279"/>
            <a:ext cx="843823" cy="84382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54773" y="3096136"/>
            <a:ext cx="843823" cy="843823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4473950" y="2656493"/>
            <a:ext cx="2968987" cy="891762"/>
          </a:xfrm>
          <a:prstGeom prst="wedgeRectCallout">
            <a:avLst>
              <a:gd name="adj1" fmla="val -64269"/>
              <a:gd name="adj2" fmla="val 34319"/>
            </a:avLst>
          </a:prstGeom>
          <a:ln w="57150"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/>
              <a:t>Per-group E2 logic</a:t>
            </a:r>
          </a:p>
          <a:p>
            <a:pPr algn="ctr"/>
            <a:r>
              <a:rPr lang="en-US" sz="2400" dirty="0" smtClean="0"/>
              <a:t>(update w. fresh data)</a:t>
            </a:r>
            <a:endParaRPr lang="en-US" sz="2400" dirty="0"/>
          </a:p>
        </p:txBody>
      </p:sp>
      <p:sp>
        <p:nvSpPr>
          <p:cNvPr id="103" name="TextBox 102"/>
          <p:cNvSpPr txBox="1"/>
          <p:nvPr/>
        </p:nvSpPr>
        <p:spPr>
          <a:xfrm>
            <a:off x="127167" y="2250264"/>
            <a:ext cx="5310704" cy="891762"/>
          </a:xfrm>
          <a:prstGeom prst="wedgeRectCallout">
            <a:avLst>
              <a:gd name="adj1" fmla="val -9548"/>
              <a:gd name="adj2" fmla="val 88833"/>
            </a:avLst>
          </a:prstGeom>
          <a:ln w="57150"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/>
              <a:t>Per-group E2 logic</a:t>
            </a:r>
          </a:p>
          <a:p>
            <a:pPr algn="ctr"/>
            <a:r>
              <a:rPr lang="en-US" sz="2800" dirty="0" smtClean="0"/>
              <a:t>Upper Confidence Bound algorithm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305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42"/>
    </mc:Choice>
    <mc:Fallback xmlns="">
      <p:transition spd="slow" advTm="39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82" grpId="0"/>
      <p:bldP spid="83" grpId="0"/>
      <p:bldP spid="101" grpId="0" animBg="1"/>
      <p:bldP spid="10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Idea #3: Session grouping is persistent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649" y="4912307"/>
            <a:ext cx="915165" cy="71004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135" y="4912307"/>
            <a:ext cx="915165" cy="71004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771" y="4912307"/>
            <a:ext cx="915165" cy="71004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407" y="4912306"/>
            <a:ext cx="915165" cy="71004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117" y="4917593"/>
            <a:ext cx="915165" cy="71004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603" y="4917593"/>
            <a:ext cx="915165" cy="71004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239" y="4917593"/>
            <a:ext cx="915165" cy="71004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4875" y="4917592"/>
            <a:ext cx="915165" cy="710042"/>
          </a:xfrm>
          <a:prstGeom prst="rect">
            <a:avLst/>
          </a:prstGeom>
        </p:spPr>
      </p:pic>
      <p:sp>
        <p:nvSpPr>
          <p:cNvPr id="55" name="Rounded Rectangle 54"/>
          <p:cNvSpPr/>
          <p:nvPr/>
        </p:nvSpPr>
        <p:spPr>
          <a:xfrm>
            <a:off x="1021409" y="4780345"/>
            <a:ext cx="2501805" cy="2010558"/>
          </a:xfrm>
          <a:prstGeom prst="roundRect">
            <a:avLst/>
          </a:prstGeom>
          <a:noFill/>
          <a:ln w="571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6057059" y="4780344"/>
            <a:ext cx="2383540" cy="2010559"/>
          </a:xfrm>
          <a:prstGeom prst="roundRect">
            <a:avLst/>
          </a:prstGeom>
          <a:noFill/>
          <a:ln w="571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3637980" y="4780345"/>
            <a:ext cx="2250583" cy="2010558"/>
          </a:xfrm>
          <a:prstGeom prst="roundRect">
            <a:avLst/>
          </a:prstGeom>
          <a:noFill/>
          <a:ln w="571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8575869" y="4780343"/>
            <a:ext cx="2383540" cy="2010559"/>
          </a:xfrm>
          <a:prstGeom prst="roundRect">
            <a:avLst/>
          </a:prstGeom>
          <a:noFill/>
          <a:ln w="571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4366" y="1034275"/>
            <a:ext cx="643824" cy="994962"/>
          </a:xfrm>
          <a:prstGeom prst="rect">
            <a:avLst/>
          </a:prstGeom>
        </p:spPr>
      </p:pic>
      <p:cxnSp>
        <p:nvCxnSpPr>
          <p:cNvPr id="60" name="Straight Arrow Connector 59"/>
          <p:cNvCxnSpPr/>
          <p:nvPr/>
        </p:nvCxnSpPr>
        <p:spPr>
          <a:xfrm flipH="1">
            <a:off x="1619213" y="3922107"/>
            <a:ext cx="867954" cy="829851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760718" y="3977674"/>
            <a:ext cx="115981" cy="774284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846544" y="3984817"/>
            <a:ext cx="279791" cy="767141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4061153" y="3874144"/>
            <a:ext cx="1314819" cy="877813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6601682" y="3874144"/>
            <a:ext cx="974001" cy="88310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7776685" y="3939959"/>
            <a:ext cx="82483" cy="817285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862511" y="3947102"/>
            <a:ext cx="246292" cy="810142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9087244" y="3845712"/>
            <a:ext cx="1271195" cy="911531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677" y="2850750"/>
            <a:ext cx="643824" cy="99496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3126" y="2892475"/>
            <a:ext cx="643824" cy="994962"/>
          </a:xfrm>
          <a:prstGeom prst="rect">
            <a:avLst/>
          </a:prstGeom>
        </p:spPr>
      </p:pic>
      <p:cxnSp>
        <p:nvCxnSpPr>
          <p:cNvPr id="70" name="Straight Arrow Connector 69"/>
          <p:cNvCxnSpPr/>
          <p:nvPr/>
        </p:nvCxnSpPr>
        <p:spPr>
          <a:xfrm flipV="1">
            <a:off x="3668752" y="2029237"/>
            <a:ext cx="2164801" cy="863238"/>
          </a:xfrm>
          <a:prstGeom prst="straightConnector1">
            <a:avLst/>
          </a:prstGeom>
          <a:ln w="57150">
            <a:solidFill>
              <a:schemeClr val="accent5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 flipV="1">
            <a:off x="6144098" y="2029237"/>
            <a:ext cx="2063059" cy="863238"/>
          </a:xfrm>
          <a:prstGeom prst="straightConnector1">
            <a:avLst/>
          </a:prstGeom>
          <a:ln w="57150">
            <a:solidFill>
              <a:schemeClr val="accent5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753299" y="2425661"/>
            <a:ext cx="1602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Frontend A</a:t>
            </a:r>
            <a:endParaRPr lang="en-US" sz="2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355433" y="2467349"/>
            <a:ext cx="1589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Frontend B</a:t>
            </a:r>
            <a:endParaRPr lang="en-US" sz="24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6338190" y="1196672"/>
            <a:ext cx="1263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Backend</a:t>
            </a:r>
            <a:endParaRPr lang="en-US" sz="2400" b="1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24632" y="3140994"/>
            <a:ext cx="843823" cy="8438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8806" y="3133851"/>
            <a:ext cx="843823" cy="843823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40599" y="3103279"/>
            <a:ext cx="843823" cy="84382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54773" y="3096136"/>
            <a:ext cx="843823" cy="843823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1028414" y="5590575"/>
            <a:ext cx="1249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NYC</a:t>
            </a:r>
          </a:p>
          <a:p>
            <a:pPr algn="ctr"/>
            <a:r>
              <a:rPr lang="en-US" sz="2400" dirty="0" smtClean="0"/>
              <a:t>Comcast</a:t>
            </a:r>
          </a:p>
          <a:p>
            <a:pPr algn="ctr"/>
            <a:r>
              <a:rPr lang="en-US" sz="2400" dirty="0" err="1" smtClean="0"/>
              <a:t>VoD</a:t>
            </a:r>
            <a:endParaRPr lang="en-US" sz="2400" dirty="0"/>
          </a:p>
        </p:txBody>
      </p:sp>
      <p:sp>
        <p:nvSpPr>
          <p:cNvPr id="81" name="TextBox 80"/>
          <p:cNvSpPr txBox="1"/>
          <p:nvPr/>
        </p:nvSpPr>
        <p:spPr>
          <a:xfrm>
            <a:off x="2285899" y="5590574"/>
            <a:ext cx="12496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NYC</a:t>
            </a:r>
          </a:p>
          <a:p>
            <a:pPr algn="ctr"/>
            <a:r>
              <a:rPr lang="en-US" sz="2400" dirty="0"/>
              <a:t>Comcast</a:t>
            </a:r>
          </a:p>
          <a:p>
            <a:pPr algn="ctr"/>
            <a:r>
              <a:rPr lang="en-US" sz="2400" dirty="0" smtClean="0"/>
              <a:t>Live</a:t>
            </a:r>
            <a:endParaRPr lang="en-US" sz="2400" dirty="0"/>
          </a:p>
        </p:txBody>
      </p:sp>
      <p:sp>
        <p:nvSpPr>
          <p:cNvPr id="82" name="TextBox 81"/>
          <p:cNvSpPr txBox="1"/>
          <p:nvPr/>
        </p:nvSpPr>
        <p:spPr>
          <a:xfrm>
            <a:off x="3735364" y="5590574"/>
            <a:ext cx="8499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NYC</a:t>
            </a:r>
          </a:p>
          <a:p>
            <a:pPr algn="ctr"/>
            <a:r>
              <a:rPr lang="en-US" sz="2400" dirty="0" smtClean="0"/>
              <a:t>AT&amp;T</a:t>
            </a:r>
          </a:p>
          <a:p>
            <a:pPr algn="ctr"/>
            <a:r>
              <a:rPr lang="en-US" sz="2400" dirty="0" smtClean="0"/>
              <a:t>Live</a:t>
            </a:r>
            <a:endParaRPr lang="en-US" sz="2400" dirty="0"/>
          </a:p>
        </p:txBody>
      </p:sp>
      <p:sp>
        <p:nvSpPr>
          <p:cNvPr id="83" name="TextBox 82"/>
          <p:cNvSpPr txBox="1"/>
          <p:nvPr/>
        </p:nvSpPr>
        <p:spPr>
          <a:xfrm>
            <a:off x="4985000" y="5590574"/>
            <a:ext cx="8499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NYC</a:t>
            </a:r>
          </a:p>
          <a:p>
            <a:pPr algn="ctr"/>
            <a:r>
              <a:rPr lang="en-US" sz="2400" dirty="0"/>
              <a:t>AT&amp;T</a:t>
            </a:r>
          </a:p>
          <a:p>
            <a:pPr algn="ctr"/>
            <a:r>
              <a:rPr lang="en-US" sz="2400" dirty="0" smtClean="0"/>
              <a:t>Live</a:t>
            </a:r>
            <a:endParaRPr lang="en-US" sz="2400" dirty="0"/>
          </a:p>
        </p:txBody>
      </p:sp>
      <p:sp>
        <p:nvSpPr>
          <p:cNvPr id="84" name="TextBox 83"/>
          <p:cNvSpPr txBox="1"/>
          <p:nvPr/>
        </p:nvSpPr>
        <p:spPr>
          <a:xfrm>
            <a:off x="6010882" y="5595861"/>
            <a:ext cx="1249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Chicago</a:t>
            </a:r>
          </a:p>
          <a:p>
            <a:pPr algn="ctr"/>
            <a:r>
              <a:rPr lang="en-US" sz="2400" dirty="0" smtClean="0"/>
              <a:t>Comcast</a:t>
            </a:r>
          </a:p>
          <a:p>
            <a:pPr algn="ctr"/>
            <a:r>
              <a:rPr lang="en-US" sz="2400" dirty="0" err="1" smtClean="0"/>
              <a:t>VoD</a:t>
            </a:r>
            <a:endParaRPr lang="en-US" sz="2400" dirty="0"/>
          </a:p>
        </p:txBody>
      </p:sp>
      <p:sp>
        <p:nvSpPr>
          <p:cNvPr id="85" name="TextBox 84"/>
          <p:cNvSpPr txBox="1"/>
          <p:nvPr/>
        </p:nvSpPr>
        <p:spPr>
          <a:xfrm>
            <a:off x="7268367" y="5595860"/>
            <a:ext cx="1249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Chicago</a:t>
            </a:r>
          </a:p>
          <a:p>
            <a:pPr algn="ctr"/>
            <a:r>
              <a:rPr lang="en-US" sz="2400" dirty="0"/>
              <a:t>Comcast</a:t>
            </a:r>
          </a:p>
          <a:p>
            <a:pPr algn="ctr"/>
            <a:r>
              <a:rPr lang="en-US" sz="2400" dirty="0" err="1" smtClean="0"/>
              <a:t>VoD</a:t>
            </a:r>
            <a:endParaRPr lang="en-US" sz="2400" dirty="0"/>
          </a:p>
        </p:txBody>
      </p:sp>
      <p:sp>
        <p:nvSpPr>
          <p:cNvPr id="86" name="TextBox 85"/>
          <p:cNvSpPr txBox="1"/>
          <p:nvPr/>
        </p:nvSpPr>
        <p:spPr>
          <a:xfrm>
            <a:off x="8562918" y="5595860"/>
            <a:ext cx="1159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Chicago</a:t>
            </a:r>
          </a:p>
          <a:p>
            <a:pPr algn="ctr"/>
            <a:r>
              <a:rPr lang="en-US" sz="2400" dirty="0" smtClean="0"/>
              <a:t>AT&amp;T</a:t>
            </a:r>
            <a:endParaRPr lang="en-US" sz="2400" dirty="0"/>
          </a:p>
          <a:p>
            <a:pPr algn="ctr"/>
            <a:r>
              <a:rPr lang="en-US" sz="2400" dirty="0" smtClean="0"/>
              <a:t>Live</a:t>
            </a:r>
            <a:endParaRPr lang="en-US" sz="2400" dirty="0"/>
          </a:p>
        </p:txBody>
      </p:sp>
      <p:sp>
        <p:nvSpPr>
          <p:cNvPr id="87" name="TextBox 86"/>
          <p:cNvSpPr txBox="1"/>
          <p:nvPr/>
        </p:nvSpPr>
        <p:spPr>
          <a:xfrm>
            <a:off x="9812554" y="5595860"/>
            <a:ext cx="1159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Chicago</a:t>
            </a:r>
          </a:p>
          <a:p>
            <a:pPr algn="ctr"/>
            <a:r>
              <a:rPr lang="en-US" sz="2400" dirty="0" smtClean="0"/>
              <a:t>AT&amp;T</a:t>
            </a:r>
          </a:p>
          <a:p>
            <a:pPr algn="ctr"/>
            <a:r>
              <a:rPr lang="en-US" sz="2400" dirty="0" err="1" smtClean="0"/>
              <a:t>VoD</a:t>
            </a:r>
            <a:endParaRPr lang="en-US" sz="2400" dirty="0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14981" y="1199608"/>
            <a:ext cx="843823" cy="843823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1139358" y="1175638"/>
            <a:ext cx="3474305" cy="891762"/>
          </a:xfrm>
          <a:prstGeom prst="wedgeRectCallout">
            <a:avLst>
              <a:gd name="adj1" fmla="val 63682"/>
              <a:gd name="adj2" fmla="val -15003"/>
            </a:avLst>
          </a:prstGeom>
          <a:ln w="57150"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/>
              <a:t>Session-grouping logic </a:t>
            </a:r>
          </a:p>
          <a:p>
            <a:pPr algn="ctr"/>
            <a:r>
              <a:rPr lang="en-US" sz="2400" dirty="0" smtClean="0"/>
              <a:t>(updated per 10s min)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18</a:t>
            </a:fld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4473950" y="2656493"/>
            <a:ext cx="2968987" cy="891762"/>
          </a:xfrm>
          <a:prstGeom prst="wedgeRectCallout">
            <a:avLst>
              <a:gd name="adj1" fmla="val -64269"/>
              <a:gd name="adj2" fmla="val 34319"/>
            </a:avLst>
          </a:prstGeom>
          <a:ln w="57150"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/>
              <a:t>Per-group E2 logic</a:t>
            </a:r>
          </a:p>
          <a:p>
            <a:pPr algn="ctr"/>
            <a:r>
              <a:rPr lang="en-US" sz="2400" dirty="0" smtClean="0"/>
              <a:t>(update w. fresh data)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281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60"/>
    </mc:Choice>
    <mc:Fallback xmlns="">
      <p:transition spd="slow" advTm="54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ight Arrow 117"/>
          <p:cNvSpPr/>
          <p:nvPr/>
        </p:nvSpPr>
        <p:spPr>
          <a:xfrm rot="736655" flipH="1">
            <a:off x="6179264" y="1818091"/>
            <a:ext cx="2376829" cy="601537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/>
          <p:cNvSpPr/>
          <p:nvPr/>
        </p:nvSpPr>
        <p:spPr>
          <a:xfrm flipH="1">
            <a:off x="5437857" y="3955815"/>
            <a:ext cx="2376829" cy="601537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/>
          <p:cNvSpPr/>
          <p:nvPr/>
        </p:nvSpPr>
        <p:spPr>
          <a:xfrm rot="21272789" flipH="1">
            <a:off x="4650712" y="5489952"/>
            <a:ext cx="1868156" cy="601537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Pytheas</a:t>
            </a:r>
            <a:r>
              <a:rPr lang="en-US" dirty="0" smtClean="0"/>
              <a:t> 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8094" y="3085846"/>
            <a:ext cx="4550146" cy="18435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69777" y="4358908"/>
            <a:ext cx="2995332" cy="4358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Client-facing </a:t>
            </a:r>
            <a:r>
              <a:rPr lang="en-US" b="1" dirty="0" smtClean="0"/>
              <a:t>servers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8094" y="3750109"/>
            <a:ext cx="105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Frontend</a:t>
            </a:r>
            <a:endParaRPr lang="en-US" b="1" dirty="0"/>
          </a:p>
        </p:txBody>
      </p:sp>
      <p:cxnSp>
        <p:nvCxnSpPr>
          <p:cNvPr id="9" name="Straight Arrow Connector 8"/>
          <p:cNvCxnSpPr>
            <a:stCxn id="10" idx="0"/>
            <a:endCxn id="6" idx="2"/>
          </p:cNvCxnSpPr>
          <p:nvPr/>
        </p:nvCxnSpPr>
        <p:spPr>
          <a:xfrm flipV="1">
            <a:off x="3263914" y="4794783"/>
            <a:ext cx="3529" cy="925654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257139" y="5720437"/>
            <a:ext cx="2013550" cy="56066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Client</a:t>
            </a:r>
            <a:r>
              <a:rPr lang="en-US"/>
              <a:t> </a:t>
            </a:r>
            <a:endParaRPr lang="en-US" smtClean="0"/>
          </a:p>
          <a:p>
            <a:pPr algn="ctr"/>
            <a:r>
              <a:rPr lang="en-US" dirty="0" smtClean="0"/>
              <a:t>(</a:t>
            </a:r>
            <a:r>
              <a:rPr lang="en-US" dirty="0"/>
              <a:t>e.g., video player)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51560" y="5110332"/>
            <a:ext cx="131953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HTTP </a:t>
            </a:r>
            <a:r>
              <a:rPr lang="en-US" i="1" dirty="0"/>
              <a:t>POST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77812" y="3216954"/>
            <a:ext cx="2987298" cy="429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Per-group </a:t>
            </a:r>
            <a:r>
              <a:rPr lang="en-US" b="1" dirty="0" smtClean="0"/>
              <a:t>logic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769778" y="3809477"/>
            <a:ext cx="2995330" cy="3776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Publish/subscribe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97995" y="1424165"/>
            <a:ext cx="5381446" cy="1092936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46727" y="2112304"/>
            <a:ext cx="99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Backend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27441" y="1479551"/>
            <a:ext cx="2394487" cy="5187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Session-grouping </a:t>
            </a:r>
            <a:r>
              <a:rPr lang="en-US" b="1" dirty="0" smtClean="0"/>
              <a:t>logic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60292" y="1480624"/>
            <a:ext cx="1796173" cy="5187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History </a:t>
            </a:r>
            <a:r>
              <a:rPr lang="en-US" b="1" dirty="0" smtClean="0"/>
              <a:t>storage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296440" y="2069425"/>
            <a:ext cx="4125976" cy="3776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Publish/subscribe</a:t>
            </a:r>
            <a:endParaRPr lang="en-US" dirty="0"/>
          </a:p>
        </p:txBody>
      </p:sp>
      <p:cxnSp>
        <p:nvCxnSpPr>
          <p:cNvPr id="27" name="Elbow Connector 26"/>
          <p:cNvCxnSpPr/>
          <p:nvPr/>
        </p:nvCxnSpPr>
        <p:spPr>
          <a:xfrm rot="16200000" flipH="1">
            <a:off x="3263239" y="3107805"/>
            <a:ext cx="1350" cy="2503369"/>
          </a:xfrm>
          <a:prstGeom prst="bentConnector3">
            <a:avLst>
              <a:gd name="adj1" fmla="val -59781333"/>
            </a:avLst>
          </a:prstGeom>
          <a:ln w="50800">
            <a:solidFill>
              <a:schemeClr val="accent2"/>
            </a:solidFill>
            <a:headEnd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800438" y="4358813"/>
            <a:ext cx="423583" cy="33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/>
          <p:cNvSpPr/>
          <p:nvPr/>
        </p:nvSpPr>
        <p:spPr>
          <a:xfrm>
            <a:off x="4303807" y="4360163"/>
            <a:ext cx="423583" cy="33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7" name="Elbow Connector 36"/>
          <p:cNvCxnSpPr>
            <a:stCxn id="6" idx="1"/>
            <a:endCxn id="6" idx="3"/>
          </p:cNvCxnSpPr>
          <p:nvPr/>
        </p:nvCxnSpPr>
        <p:spPr>
          <a:xfrm rot="10800000" flipH="1">
            <a:off x="1769777" y="4576846"/>
            <a:ext cx="2995332" cy="12700"/>
          </a:xfrm>
          <a:prstGeom prst="bentConnector5">
            <a:avLst>
              <a:gd name="adj1" fmla="val -11771"/>
              <a:gd name="adj2" fmla="val 21210953"/>
              <a:gd name="adj3" fmla="val 111254"/>
            </a:avLst>
          </a:prstGeom>
          <a:ln w="50800">
            <a:solidFill>
              <a:schemeClr val="accent5"/>
            </a:solidFill>
            <a:headEnd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12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8127" y="4171917"/>
            <a:ext cx="1365381" cy="131054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279" y="4825556"/>
            <a:ext cx="1168374" cy="43083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1388" y="1025464"/>
            <a:ext cx="1186875" cy="63131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9320" y="2070068"/>
            <a:ext cx="1384136" cy="72755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948" y="1119232"/>
            <a:ext cx="2224021" cy="57602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9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3706" y="2007604"/>
            <a:ext cx="667766" cy="1031963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90530" y="5367092"/>
            <a:ext cx="915165" cy="710042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4367" y="5367092"/>
            <a:ext cx="915165" cy="710042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8344" y="5367092"/>
            <a:ext cx="915165" cy="710042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1237" y="5367092"/>
            <a:ext cx="915165" cy="710042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0266" y="4036078"/>
            <a:ext cx="348671" cy="538834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9579" y="4001957"/>
            <a:ext cx="348671" cy="538834"/>
          </a:xfrm>
          <a:prstGeom prst="rect">
            <a:avLst/>
          </a:prstGeom>
        </p:spPr>
      </p:pic>
      <p:cxnSp>
        <p:nvCxnSpPr>
          <p:cNvPr id="143" name="Straight Arrow Connector 142"/>
          <p:cNvCxnSpPr/>
          <p:nvPr/>
        </p:nvCxnSpPr>
        <p:spPr>
          <a:xfrm flipV="1">
            <a:off x="7098820" y="4540791"/>
            <a:ext cx="945095" cy="82630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 flipV="1">
            <a:off x="8043915" y="4540791"/>
            <a:ext cx="322012" cy="82630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10141950" y="4574912"/>
            <a:ext cx="332652" cy="79218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H="1" flipV="1">
            <a:off x="10474602" y="4574912"/>
            <a:ext cx="773511" cy="79218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141" idx="2"/>
          </p:cNvCxnSpPr>
          <p:nvPr/>
        </p:nvCxnSpPr>
        <p:spPr>
          <a:xfrm flipH="1">
            <a:off x="8043915" y="3039567"/>
            <a:ext cx="1073674" cy="96239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41" idx="2"/>
          </p:cNvCxnSpPr>
          <p:nvPr/>
        </p:nvCxnSpPr>
        <p:spPr>
          <a:xfrm>
            <a:off x="9117589" y="3039567"/>
            <a:ext cx="1357013" cy="99651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2232" y="2430239"/>
            <a:ext cx="1600447" cy="109030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441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68"/>
    </mc:Choice>
    <mc:Fallback xmlns="">
      <p:transition spd="slow" advTm="38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9" grpId="0" animBg="1"/>
      <p:bldP spid="120" grpId="0" animBg="1"/>
      <p:bldP spid="5" grpId="0" animBg="1"/>
      <p:bldP spid="6" grpId="0" animBg="1"/>
      <p:bldP spid="7" grpId="0"/>
      <p:bldP spid="10" grpId="0" animBg="1"/>
      <p:bldP spid="12" grpId="0" animBg="1"/>
      <p:bldP spid="14" grpId="0" animBg="1"/>
      <p:bldP spid="15" grpId="0" animBg="1"/>
      <p:bldP spid="16" grpId="0" animBg="1"/>
      <p:bldP spid="17" grpId="0"/>
      <p:bldP spid="18" grpId="0" animBg="1"/>
      <p:bldP spid="19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 in one minute…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2</a:t>
            </a:fld>
            <a:endParaRPr lang="en-US"/>
          </a:p>
        </p:txBody>
      </p:sp>
      <p:sp>
        <p:nvSpPr>
          <p:cNvPr id="6" name="Shape"/>
          <p:cNvSpPr/>
          <p:nvPr/>
        </p:nvSpPr>
        <p:spPr>
          <a:xfrm>
            <a:off x="484966" y="2271970"/>
            <a:ext cx="11273898" cy="737870"/>
          </a:xfrm>
          <a:prstGeom prst="rect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Data-driven optimization should use </a:t>
            </a:r>
            <a:r>
              <a:rPr lang="en-US" sz="2800" b="1" dirty="0" smtClean="0">
                <a:solidFill>
                  <a:srgbClr val="FF0000"/>
                </a:solidFill>
              </a:rPr>
              <a:t>real-time </a:t>
            </a:r>
            <a:r>
              <a:rPr lang="en-US" sz="2800" b="1" dirty="0">
                <a:solidFill>
                  <a:srgbClr val="FF0000"/>
                </a:solidFill>
              </a:rPr>
              <a:t>exploration-exploitation</a:t>
            </a:r>
          </a:p>
        </p:txBody>
      </p:sp>
      <p:sp>
        <p:nvSpPr>
          <p:cNvPr id="7" name="Shape"/>
          <p:cNvSpPr/>
          <p:nvPr/>
        </p:nvSpPr>
        <p:spPr>
          <a:xfrm>
            <a:off x="484966" y="3714129"/>
            <a:ext cx="11273898" cy="737870"/>
          </a:xfrm>
          <a:prstGeom prst="rect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sz="2800" dirty="0" smtClean="0"/>
              <a:t>How to make decisions with </a:t>
            </a:r>
            <a:r>
              <a:rPr lang="en-US" sz="2800" b="1" dirty="0" smtClean="0">
                <a:solidFill>
                  <a:srgbClr val="FF0000"/>
                </a:solidFill>
              </a:rPr>
              <a:t>fresh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/>
              <a:t>data of </a:t>
            </a:r>
            <a:r>
              <a:rPr lang="en-US" sz="2800" b="1" dirty="0" smtClean="0">
                <a:solidFill>
                  <a:srgbClr val="FF0000"/>
                </a:solidFill>
              </a:rPr>
              <a:t>geo-distributed</a:t>
            </a:r>
            <a:r>
              <a:rPr lang="en-US" sz="2800" dirty="0" smtClean="0"/>
              <a:t> sessions at scale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Shape"/>
          <p:cNvSpPr/>
          <p:nvPr/>
        </p:nvSpPr>
        <p:spPr>
          <a:xfrm>
            <a:off x="5402141" y="3178469"/>
            <a:ext cx="1439545" cy="367030"/>
          </a:xfrm>
          <a:custGeom>
            <a:avLst/>
            <a:gdLst>
              <a:gd name="Guide0" fmla="*/ w 10800 1438836"/>
              <a:gd name="Guide1" fmla="*/ h 0 366293"/>
              <a:gd name="Guide2" fmla="*/ w 0 1438836"/>
              <a:gd name="Guide3" fmla="*/ h 10800 366293"/>
              <a:gd name="Guide4" fmla="*/ w 10800 1438836"/>
              <a:gd name="Guide5" fmla="*/ h 21600 366293"/>
              <a:gd name="Guide6" fmla="*/ w 21600 1438836"/>
              <a:gd name="Guide7" fmla="*/ h 10800 366293"/>
            </a:gdLst>
            <a:ahLst/>
            <a:cxnLst>
              <a:cxn ang="0">
                <a:pos x="Guide0" y="Guide1"/>
              </a:cxn>
              <a:cxn ang="0">
                <a:pos x="Guide2" y="Guide3"/>
              </a:cxn>
              <a:cxn ang="0">
                <a:pos x="Guide4" y="Guide5"/>
              </a:cxn>
              <a:cxn ang="0">
                <a:pos x="Guide6" y="Guide7"/>
              </a:cxn>
            </a:cxnLst>
            <a:rect l="384744" t="16239" r="1104517" b="291513"/>
            <a:pathLst>
              <a:path w="1438836" h="366293">
                <a:moveTo>
                  <a:pt x="0" y="183146"/>
                </a:moveTo>
                <a:lnTo>
                  <a:pt x="359709" y="183146"/>
                </a:lnTo>
                <a:lnTo>
                  <a:pt x="359709" y="0"/>
                </a:lnTo>
                <a:lnTo>
                  <a:pt x="1079127" y="0"/>
                </a:lnTo>
                <a:lnTo>
                  <a:pt x="1079127" y="183146"/>
                </a:lnTo>
                <a:lnTo>
                  <a:pt x="1438836" y="183146"/>
                </a:lnTo>
                <a:lnTo>
                  <a:pt x="719418" y="366293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mtClean="0"/>
          </a:p>
        </p:txBody>
      </p:sp>
      <p:sp>
        <p:nvSpPr>
          <p:cNvPr id="9" name="Shape"/>
          <p:cNvSpPr/>
          <p:nvPr/>
        </p:nvSpPr>
        <p:spPr>
          <a:xfrm>
            <a:off x="5402141" y="4640799"/>
            <a:ext cx="1439545" cy="367030"/>
          </a:xfrm>
          <a:custGeom>
            <a:avLst/>
            <a:gdLst>
              <a:gd name="Guide0" fmla="*/ w 10800 1438836"/>
              <a:gd name="Guide1" fmla="*/ h 0 366293"/>
              <a:gd name="Guide2" fmla="*/ w 0 1438836"/>
              <a:gd name="Guide3" fmla="*/ h 10800 366293"/>
              <a:gd name="Guide4" fmla="*/ w 10800 1438836"/>
              <a:gd name="Guide5" fmla="*/ h 21600 366293"/>
              <a:gd name="Guide6" fmla="*/ w 21600 1438836"/>
              <a:gd name="Guide7" fmla="*/ h 10800 366293"/>
            </a:gdLst>
            <a:ahLst/>
            <a:cxnLst>
              <a:cxn ang="0">
                <a:pos x="Guide0" y="Guide1"/>
              </a:cxn>
              <a:cxn ang="0">
                <a:pos x="Guide2" y="Guide3"/>
              </a:cxn>
              <a:cxn ang="0">
                <a:pos x="Guide4" y="Guide5"/>
              </a:cxn>
              <a:cxn ang="0">
                <a:pos x="Guide6" y="Guide7"/>
              </a:cxn>
            </a:cxnLst>
            <a:rect l="384744" t="22299" r="1104517" b="297572"/>
            <a:pathLst>
              <a:path w="1438836" h="366293">
                <a:moveTo>
                  <a:pt x="0" y="183146"/>
                </a:moveTo>
                <a:lnTo>
                  <a:pt x="359709" y="183146"/>
                </a:lnTo>
                <a:lnTo>
                  <a:pt x="359709" y="0"/>
                </a:lnTo>
                <a:lnTo>
                  <a:pt x="1079127" y="0"/>
                </a:lnTo>
                <a:lnTo>
                  <a:pt x="1079127" y="183146"/>
                </a:lnTo>
                <a:lnTo>
                  <a:pt x="1438836" y="183146"/>
                </a:lnTo>
                <a:lnTo>
                  <a:pt x="719418" y="366293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mtClean="0"/>
          </a:p>
        </p:txBody>
      </p:sp>
      <p:sp>
        <p:nvSpPr>
          <p:cNvPr id="10" name="Shape"/>
          <p:cNvSpPr/>
          <p:nvPr/>
        </p:nvSpPr>
        <p:spPr>
          <a:xfrm>
            <a:off x="484966" y="5196629"/>
            <a:ext cx="11273898" cy="741680"/>
          </a:xfrm>
          <a:prstGeom prst="rect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sz="2800" b="1" dirty="0" err="1">
                <a:solidFill>
                  <a:srgbClr val="FF0000"/>
                </a:solidFill>
              </a:rPr>
              <a:t>Pytheas</a:t>
            </a:r>
            <a:r>
              <a:rPr lang="en-US" sz="2800" dirty="0">
                <a:solidFill>
                  <a:schemeClr val="tx1"/>
                </a:solidFill>
              </a:rPr>
              <a:t>: design &amp; implementation </a:t>
            </a:r>
            <a:r>
              <a:rPr lang="en-US" sz="2800" dirty="0" smtClean="0">
                <a:solidFill>
                  <a:schemeClr val="tx1"/>
                </a:solidFill>
              </a:rPr>
              <a:t>of </a:t>
            </a:r>
            <a:r>
              <a:rPr lang="en-US" sz="2800" b="1" dirty="0" smtClean="0">
                <a:solidFill>
                  <a:srgbClr val="FF0000"/>
                </a:solidFill>
              </a:rPr>
              <a:t>group-based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exploration-exploitation</a:t>
            </a:r>
          </a:p>
        </p:txBody>
      </p:sp>
      <p:sp>
        <p:nvSpPr>
          <p:cNvPr id="11" name="Shape"/>
          <p:cNvSpPr/>
          <p:nvPr/>
        </p:nvSpPr>
        <p:spPr>
          <a:xfrm>
            <a:off x="900243" y="1246315"/>
            <a:ext cx="10443340" cy="581220"/>
          </a:xfrm>
          <a:prstGeom prst="rect">
            <a:avLst/>
          </a:prstGeom>
          <a:noFill/>
          <a:ln w="3492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Data-driven </a:t>
            </a:r>
            <a:r>
              <a:rPr lang="en-US" sz="2800" dirty="0" err="1" smtClean="0">
                <a:solidFill>
                  <a:schemeClr val="tx1"/>
                </a:solidFill>
              </a:rPr>
              <a:t>QoE</a:t>
            </a:r>
            <a:r>
              <a:rPr lang="en-US" sz="2800" dirty="0" smtClean="0">
                <a:solidFill>
                  <a:schemeClr val="tx1"/>
                </a:solidFill>
              </a:rPr>
              <a:t> optimization shows promising quality improvement 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486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357"/>
    </mc:Choice>
    <mc:Fallback xmlns="">
      <p:transition spd="slow" advTm="90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 our paper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803" y="1758002"/>
            <a:ext cx="7676738" cy="4683792"/>
          </a:xfrm>
        </p:spPr>
        <p:txBody>
          <a:bodyPr/>
          <a:lstStyle/>
          <a:p>
            <a:r>
              <a:rPr lang="en-US" dirty="0"/>
              <a:t>Cross-frontend E2</a:t>
            </a:r>
          </a:p>
          <a:p>
            <a:endParaRPr lang="en-US" dirty="0"/>
          </a:p>
          <a:p>
            <a:r>
              <a:rPr lang="en-US" dirty="0" smtClean="0"/>
              <a:t>Fault tolerance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Pytheas</a:t>
            </a:r>
            <a:r>
              <a:rPr lang="en-US" dirty="0" smtClean="0"/>
              <a:t> API</a:t>
            </a:r>
          </a:p>
          <a:p>
            <a:endParaRPr lang="en-US" dirty="0"/>
          </a:p>
          <a:p>
            <a:r>
              <a:rPr lang="en-US" dirty="0" smtClean="0"/>
              <a:t>Throughput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5E83-CEB4-A644-BC42-EFDD15621B81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972" y="1758002"/>
            <a:ext cx="5798097" cy="38209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2160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70"/>
    </mc:Choice>
    <mc:Fallback xmlns="">
      <p:transition spd="slow" advTm="2747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What’s the right abstraction? </a:t>
            </a:r>
            <a:r>
              <a:rPr lang="en-US" sz="3600" u="sng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Real-time </a:t>
            </a:r>
            <a:r>
              <a:rPr lang="en-US" sz="3600" u="sng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E2</a:t>
            </a:r>
            <a:endParaRPr lang="en-US" sz="3600" u="sng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3600" dirty="0"/>
          </a:p>
          <a:p>
            <a:pPr marL="0" indent="0">
              <a:buNone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Why it’s challenging? </a:t>
            </a:r>
            <a:r>
              <a:rPr lang="en-US" sz="3600" u="sng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Applying </a:t>
            </a:r>
            <a:r>
              <a:rPr lang="en-US" sz="3600" u="sng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E2 in networking contexts</a:t>
            </a:r>
            <a:endParaRPr lang="en-US" sz="3600" u="sng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How to implement it in network contexts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? </a:t>
            </a:r>
          </a:p>
          <a:p>
            <a:pPr marL="0" indent="0">
              <a:buNone/>
            </a:pPr>
            <a:r>
              <a:rPr lang="en-US" sz="3600" u="sng" dirty="0" err="1" smtClean="0">
                <a:solidFill>
                  <a:schemeClr val="bg1">
                    <a:lumMod val="50000"/>
                  </a:schemeClr>
                </a:solidFill>
              </a:rPr>
              <a:t>Pytheas</a:t>
            </a:r>
            <a:r>
              <a:rPr lang="en-US" sz="3600" u="sng" dirty="0" smtClean="0">
                <a:solidFill>
                  <a:schemeClr val="bg1">
                    <a:lumMod val="50000"/>
                  </a:schemeClr>
                </a:solidFill>
              </a:rPr>
              <a:t> (Group-based E2)</a:t>
            </a:r>
            <a:endParaRPr lang="en-US" sz="3600" u="sng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5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5"/>
    </mc:Choice>
    <mc:Fallback xmlns="">
      <p:transition spd="slow" advTm="2325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QoE</a:t>
            </a:r>
            <a:r>
              <a:rPr lang="en-US" dirty="0" smtClean="0"/>
              <a:t> improvement over a prediction-based baseline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9422" y="1149616"/>
            <a:ext cx="411744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Real-world trace:</a:t>
            </a:r>
          </a:p>
          <a:p>
            <a:r>
              <a:rPr lang="en-US" sz="2400" dirty="0" smtClean="0"/>
              <a:t>8.5 </a:t>
            </a:r>
            <a:r>
              <a:rPr lang="en-US" sz="2400" dirty="0"/>
              <a:t>million video </a:t>
            </a:r>
            <a:r>
              <a:rPr lang="en-US" sz="2400" dirty="0" smtClean="0"/>
              <a:t>sessions</a:t>
            </a:r>
          </a:p>
          <a:p>
            <a:r>
              <a:rPr lang="en-US" sz="2400" dirty="0" smtClean="0"/>
              <a:t>Major content provider x 24hrs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20" y="2877644"/>
            <a:ext cx="4454448" cy="3053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077" y="2850693"/>
            <a:ext cx="4577750" cy="31098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6966" y="5894685"/>
            <a:ext cx="4657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Reduction on join time over CFA (%)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97967" y="4017421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CDF</a:t>
            </a:r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6155269" y="5894685"/>
            <a:ext cx="5339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Reduction </a:t>
            </a:r>
            <a:r>
              <a:rPr lang="en-US" sz="2400"/>
              <a:t>on </a:t>
            </a:r>
            <a:r>
              <a:rPr lang="en-US" sz="2400" smtClean="0"/>
              <a:t>buffering ratio </a:t>
            </a:r>
            <a:r>
              <a:rPr lang="en-US" sz="2400" dirty="0"/>
              <a:t>over CFA (%)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78753" y="4019861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CDF</a:t>
            </a:r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2447370" y="2389629"/>
            <a:ext cx="1507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Join time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7660995" y="2389629"/>
            <a:ext cx="2276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Buffering ratio</a:t>
            </a:r>
            <a:endParaRPr lang="en-US" sz="2800" dirty="0"/>
          </a:p>
        </p:txBody>
      </p:sp>
      <p:sp>
        <p:nvSpPr>
          <p:cNvPr id="14" name="Notched Right Arrow 13"/>
          <p:cNvSpPr/>
          <p:nvPr/>
        </p:nvSpPr>
        <p:spPr>
          <a:xfrm>
            <a:off x="3745192" y="4917172"/>
            <a:ext cx="849083" cy="417094"/>
          </a:xfrm>
          <a:prstGeom prst="notched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22922" y="4185108"/>
            <a:ext cx="2293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Pytheas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better than CFA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Notched Right Arrow 15"/>
          <p:cNvSpPr/>
          <p:nvPr/>
        </p:nvSpPr>
        <p:spPr>
          <a:xfrm>
            <a:off x="9447707" y="4917172"/>
            <a:ext cx="849083" cy="417094"/>
          </a:xfrm>
          <a:prstGeom prst="notched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25437" y="4185108"/>
            <a:ext cx="2293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Pytheas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better than CFA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420471" y="3006978"/>
            <a:ext cx="0" cy="246888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698816" y="3020425"/>
            <a:ext cx="0" cy="246888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58468" y="1149696"/>
            <a:ext cx="539533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Prediction-based </a:t>
            </a:r>
            <a:r>
              <a:rPr lang="en-US" sz="2400" b="1" smtClean="0"/>
              <a:t>baseline:</a:t>
            </a:r>
            <a:r>
              <a:rPr lang="en-US" sz="2400" b="1" dirty="0"/>
              <a:t> </a:t>
            </a:r>
            <a:r>
              <a:rPr lang="en-US" sz="2400" b="1" smtClean="0"/>
              <a:t>CFA </a:t>
            </a:r>
            <a:r>
              <a:rPr lang="en-US" sz="2000" b="1" dirty="0" smtClean="0"/>
              <a:t>[NSDI 2016]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0" y="949124"/>
            <a:ext cx="12192000" cy="5407226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i="1" dirty="0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37458" y="3652737"/>
            <a:ext cx="9342206" cy="101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 smtClean="0"/>
              <a:t>Better </a:t>
            </a:r>
            <a:r>
              <a:rPr lang="en-US" sz="2800" b="1" dirty="0" err="1" smtClean="0"/>
              <a:t>QoE</a:t>
            </a:r>
            <a:r>
              <a:rPr lang="en-US" sz="2800" b="1" dirty="0" smtClean="0"/>
              <a:t>:</a:t>
            </a:r>
          </a:p>
          <a:p>
            <a:r>
              <a:rPr lang="en-US" sz="2400" dirty="0" smtClean="0"/>
              <a:t>Improve over CFA </a:t>
            </a:r>
            <a:r>
              <a:rPr lang="en-US" sz="2400" dirty="0"/>
              <a:t>by </a:t>
            </a:r>
            <a:r>
              <a:rPr lang="en-US" sz="3200" b="1" dirty="0" smtClean="0">
                <a:solidFill>
                  <a:srgbClr val="C00000"/>
                </a:solidFill>
              </a:rPr>
              <a:t>6-30%</a:t>
            </a:r>
            <a:r>
              <a:rPr lang="en-US" sz="2400" dirty="0" smtClean="0"/>
              <a:t> </a:t>
            </a:r>
            <a:r>
              <a:rPr lang="en-US" sz="2400" dirty="0"/>
              <a:t>on mean, and up to </a:t>
            </a:r>
            <a:r>
              <a:rPr lang="en-US" sz="3200" b="1" dirty="0" smtClean="0">
                <a:solidFill>
                  <a:srgbClr val="C00000"/>
                </a:solidFill>
              </a:rPr>
              <a:t>24-78</a:t>
            </a:r>
            <a:r>
              <a:rPr lang="en-US" sz="3200" b="1" dirty="0">
                <a:solidFill>
                  <a:srgbClr val="C00000"/>
                </a:solidFill>
              </a:rPr>
              <a:t>%</a:t>
            </a:r>
            <a:r>
              <a:rPr lang="en-US" sz="2400" dirty="0"/>
              <a:t> on 90</a:t>
            </a:r>
            <a:r>
              <a:rPr lang="en-US" sz="2400" baseline="30000" dirty="0"/>
              <a:t>th</a:t>
            </a:r>
            <a:r>
              <a:rPr lang="en-US" sz="2400" dirty="0"/>
              <a:t> </a:t>
            </a:r>
            <a:r>
              <a:rPr lang="en-US" sz="2400" dirty="0" smtClean="0"/>
              <a:t>%</a:t>
            </a:r>
            <a:r>
              <a:rPr lang="en-US" sz="2400" dirty="0" err="1" smtClean="0"/>
              <a:t>ile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58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816"/>
    </mc:Choice>
    <mc:Fallback xmlns="">
      <p:transition spd="slow" advTm="66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Microbenchmarks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015" y="3048641"/>
            <a:ext cx="3952698" cy="30520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868" y="3048640"/>
            <a:ext cx="3947530" cy="30520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85036" y="3950888"/>
            <a:ext cx="1837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# </a:t>
            </a:r>
            <a:r>
              <a:rPr lang="en-US" sz="2400" b="1" smtClean="0"/>
              <a:t>of sessions per </a:t>
            </a:r>
            <a:r>
              <a:rPr lang="en-US" sz="2400" b="1" dirty="0" smtClean="0"/>
              <a:t>sec (K)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858947" y="6100724"/>
            <a:ext cx="1928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# of instances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856563" y="6100724"/>
            <a:ext cx="1928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# of instances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-43542" y="3950888"/>
            <a:ext cx="1811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# </a:t>
            </a:r>
            <a:r>
              <a:rPr lang="en-US" sz="2400" b="1" smtClean="0"/>
              <a:t>of sessions </a:t>
            </a:r>
            <a:r>
              <a:rPr lang="en-US" sz="2400" b="1" dirty="0" smtClean="0"/>
              <a:t>per sec (K)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943468" y="1540365"/>
            <a:ext cx="630506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CloudLab</a:t>
            </a:r>
            <a:r>
              <a:rPr lang="en-US" sz="2400" b="1" dirty="0" smtClean="0"/>
              <a:t> instance: </a:t>
            </a:r>
            <a:r>
              <a:rPr lang="en-US" sz="2400" dirty="0"/>
              <a:t>8 cores (</a:t>
            </a:r>
            <a:r>
              <a:rPr lang="en-US" sz="2400" dirty="0" smtClean="0"/>
              <a:t>2.4 GHz), 64GB RAM</a:t>
            </a:r>
          </a:p>
          <a:p>
            <a:r>
              <a:rPr lang="en-US" sz="2400" b="1" dirty="0" smtClean="0"/>
              <a:t>Message per client</a:t>
            </a:r>
            <a:r>
              <a:rPr lang="en-US" sz="2400" dirty="0" smtClean="0"/>
              <a:t>: 400B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968314" y="2586976"/>
            <a:ext cx="1541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Frontend</a:t>
            </a:r>
            <a:endParaRPr lang="en-US" sz="2800" b="1"/>
          </a:p>
        </p:txBody>
      </p:sp>
      <p:sp>
        <p:nvSpPr>
          <p:cNvPr id="19" name="TextBox 18"/>
          <p:cNvSpPr txBox="1"/>
          <p:nvPr/>
        </p:nvSpPr>
        <p:spPr>
          <a:xfrm>
            <a:off x="8965930" y="2582344"/>
            <a:ext cx="1444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Backend</a:t>
            </a:r>
            <a:endParaRPr lang="en-US" sz="2800" b="1" dirty="0"/>
          </a:p>
        </p:txBody>
      </p:sp>
      <p:sp>
        <p:nvSpPr>
          <p:cNvPr id="20" name="Rectangle 19"/>
          <p:cNvSpPr/>
          <p:nvPr/>
        </p:nvSpPr>
        <p:spPr>
          <a:xfrm>
            <a:off x="0" y="1180617"/>
            <a:ext cx="12192000" cy="5677383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i="1" dirty="0">
              <a:solidFill>
                <a:srgbClr val="C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368545" y="3832618"/>
            <a:ext cx="7276939" cy="138499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 smtClean="0"/>
              <a:t>Real scale:</a:t>
            </a:r>
          </a:p>
          <a:p>
            <a:r>
              <a:rPr lang="en-US" sz="3200" b="1" dirty="0" smtClean="0">
                <a:solidFill>
                  <a:srgbClr val="C00000"/>
                </a:solidFill>
              </a:rPr>
              <a:t>30</a:t>
            </a:r>
            <a:r>
              <a:rPr lang="en-US" sz="2400" dirty="0" smtClean="0"/>
              <a:t> </a:t>
            </a:r>
            <a:r>
              <a:rPr lang="en-US" sz="2400" dirty="0" err="1"/>
              <a:t>CloudLab</a:t>
            </a:r>
            <a:r>
              <a:rPr lang="en-US" sz="2400" dirty="0"/>
              <a:t> </a:t>
            </a:r>
            <a:r>
              <a:rPr lang="en-US" sz="2400" dirty="0" smtClean="0"/>
              <a:t>nodes can handle YouTube workload (</a:t>
            </a:r>
            <a:r>
              <a:rPr lang="en-US" sz="3200" b="1" dirty="0" smtClean="0">
                <a:solidFill>
                  <a:srgbClr val="C00000"/>
                </a:solidFill>
              </a:rPr>
              <a:t>5B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/>
              <a:t>sessions/day) with sub-second feedback delay.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2368545" y="2041079"/>
            <a:ext cx="7276939" cy="95410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 smtClean="0"/>
              <a:t>Scalability:</a:t>
            </a:r>
          </a:p>
          <a:p>
            <a:r>
              <a:rPr lang="en-US" sz="2400" dirty="0" err="1" smtClean="0"/>
              <a:t>Pytheas</a:t>
            </a:r>
            <a:r>
              <a:rPr lang="en-US" sz="2400" dirty="0" smtClean="0"/>
              <a:t> throughput is almost </a:t>
            </a:r>
            <a:r>
              <a:rPr lang="en-US" sz="2800" b="1" dirty="0" smtClean="0">
                <a:solidFill>
                  <a:srgbClr val="C00000"/>
                </a:solidFill>
              </a:rPr>
              <a:t>horizontally scalable</a:t>
            </a:r>
            <a:r>
              <a:rPr lang="en-US" sz="2000" dirty="0" smtClean="0"/>
              <a:t>.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751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163"/>
    </mc:Choice>
    <mc:Fallback xmlns="">
      <p:transition spd="slow" advTm="52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468" y="1446792"/>
            <a:ext cx="11401064" cy="4780388"/>
          </a:xfrm>
        </p:spPr>
        <p:txBody>
          <a:bodyPr>
            <a:normAutofit/>
          </a:bodyPr>
          <a:lstStyle/>
          <a:p>
            <a:r>
              <a:rPr lang="en-US" sz="2400" u="sng" dirty="0" smtClean="0"/>
              <a:t>Motivation</a:t>
            </a:r>
            <a:r>
              <a:rPr lang="en-US" sz="2400" dirty="0" smtClean="0"/>
              <a:t>: </a:t>
            </a:r>
            <a:r>
              <a:rPr lang="en-US" sz="2400" b="1" dirty="0" smtClean="0"/>
              <a:t>Data-driven approach </a:t>
            </a:r>
            <a:r>
              <a:rPr lang="en-US" sz="2400" dirty="0" smtClean="0"/>
              <a:t>shows promising </a:t>
            </a:r>
            <a:r>
              <a:rPr lang="en-US" sz="2400" dirty="0" err="1" smtClean="0"/>
              <a:t>QoE</a:t>
            </a:r>
            <a:r>
              <a:rPr lang="en-US" sz="2400" dirty="0" smtClean="0"/>
              <a:t> improvement. </a:t>
            </a:r>
          </a:p>
          <a:p>
            <a:pPr marL="0" indent="0">
              <a:buNone/>
            </a:pPr>
            <a:r>
              <a:rPr lang="en-US" sz="2400" dirty="0" smtClean="0"/>
              <a:t>   But prior prediction-based systems have fundamental limitations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b="1" dirty="0" smtClean="0"/>
              <a:t>This talk:</a:t>
            </a:r>
          </a:p>
          <a:p>
            <a:r>
              <a:rPr lang="en-US" sz="2400" u="sng" dirty="0" smtClean="0"/>
              <a:t>Right abstraction</a:t>
            </a:r>
            <a:r>
              <a:rPr lang="en-US" sz="2400" dirty="0" smtClean="0"/>
              <a:t>: </a:t>
            </a:r>
            <a:r>
              <a:rPr lang="en-US" sz="2400" b="1" dirty="0" smtClean="0">
                <a:sym typeface="Wingdings"/>
              </a:rPr>
              <a:t>Real-time E2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smtClean="0">
                <a:sym typeface="Wingdings"/>
              </a:rPr>
              <a:t>(</a:t>
            </a:r>
            <a:r>
              <a:rPr lang="en-US" sz="2400" dirty="0">
                <a:sym typeface="Wingdings"/>
              </a:rPr>
              <a:t>Real-time exploration </a:t>
            </a:r>
            <a:r>
              <a:rPr lang="en-US" sz="2400" dirty="0" smtClean="0">
                <a:sym typeface="Wingdings"/>
              </a:rPr>
              <a:t>exploitation)</a:t>
            </a:r>
          </a:p>
          <a:p>
            <a:r>
              <a:rPr lang="en-US" sz="2400" u="sng" dirty="0" smtClean="0">
                <a:sym typeface="Wingdings"/>
              </a:rPr>
              <a:t>Challenge</a:t>
            </a:r>
            <a:r>
              <a:rPr lang="en-US" sz="2400" dirty="0" smtClean="0">
                <a:sym typeface="Wingdings"/>
              </a:rPr>
              <a:t>: Respond to </a:t>
            </a:r>
            <a:r>
              <a:rPr lang="en-US" sz="2400" b="1" dirty="0" smtClean="0">
                <a:sym typeface="Wingdings"/>
              </a:rPr>
              <a:t>geo-distributed</a:t>
            </a:r>
            <a:r>
              <a:rPr lang="en-US" sz="2400" dirty="0" smtClean="0">
                <a:sym typeface="Wingdings"/>
              </a:rPr>
              <a:t> clients with </a:t>
            </a:r>
            <a:r>
              <a:rPr lang="en-US" sz="2400" b="1" dirty="0" smtClean="0">
                <a:sym typeface="Wingdings"/>
              </a:rPr>
              <a:t>fresh data</a:t>
            </a:r>
            <a:r>
              <a:rPr lang="en-US" sz="2400" dirty="0" smtClean="0">
                <a:sym typeface="Wingdings"/>
              </a:rPr>
              <a:t> at scale</a:t>
            </a:r>
          </a:p>
          <a:p>
            <a:endParaRPr lang="en-US" sz="2400" dirty="0">
              <a:sym typeface="Wingdings"/>
            </a:endParaRPr>
          </a:p>
          <a:p>
            <a:r>
              <a:rPr lang="en-US" sz="2400" u="sng" dirty="0" smtClean="0"/>
              <a:t>Solution</a:t>
            </a:r>
            <a:r>
              <a:rPr lang="en-US" sz="2400" dirty="0" smtClean="0"/>
              <a:t>: </a:t>
            </a:r>
            <a:r>
              <a:rPr lang="en-US" sz="2400" b="1" dirty="0" err="1" smtClean="0"/>
              <a:t>Pytheas</a:t>
            </a:r>
            <a:r>
              <a:rPr lang="en-US" sz="2400" dirty="0" smtClean="0"/>
              <a:t> realizes Real-time E2 in </a:t>
            </a:r>
            <a:r>
              <a:rPr lang="en-US" sz="2400" b="1" dirty="0" smtClean="0"/>
              <a:t>networking contexts </a:t>
            </a:r>
            <a:r>
              <a:rPr lang="en-US" sz="2400" dirty="0" smtClean="0"/>
              <a:t>with</a:t>
            </a:r>
            <a:r>
              <a:rPr lang="en-US" sz="2400" b="1" dirty="0" smtClean="0"/>
              <a:t> Group-based E2</a:t>
            </a:r>
          </a:p>
          <a:p>
            <a:pPr marL="0" indent="0">
              <a:buNone/>
            </a:pPr>
            <a:r>
              <a:rPr lang="en-US" sz="2400" dirty="0" smtClean="0"/>
              <a:t>   Improve video </a:t>
            </a:r>
            <a:r>
              <a:rPr lang="en-US" sz="2400" dirty="0" err="1" smtClean="0"/>
              <a:t>QoE</a:t>
            </a:r>
            <a:r>
              <a:rPr lang="en-US" sz="2400" dirty="0" smtClean="0"/>
              <a:t> over a prediction-based baseline by 30% (mean) and 78% (90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%ile)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24</a:t>
            </a:fld>
            <a:endParaRPr lang="en-US"/>
          </a:p>
        </p:txBody>
      </p:sp>
      <p:sp>
        <p:nvSpPr>
          <p:cNvPr id="11" name="Rectangular Callout 10"/>
          <p:cNvSpPr/>
          <p:nvPr/>
        </p:nvSpPr>
        <p:spPr>
          <a:xfrm>
            <a:off x="395467" y="3212209"/>
            <a:ext cx="10958333" cy="592197"/>
          </a:xfrm>
          <a:prstGeom prst="wedgeRectCallout">
            <a:avLst>
              <a:gd name="adj1" fmla="val 25214"/>
              <a:gd name="adj2" fmla="val 14461"/>
            </a:avLst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800" b="1" i="1" dirty="0">
              <a:solidFill>
                <a:schemeClr val="tx1"/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395467" y="4606638"/>
            <a:ext cx="10958333" cy="592197"/>
          </a:xfrm>
          <a:prstGeom prst="wedgeRectCallout">
            <a:avLst>
              <a:gd name="adj1" fmla="val 25214"/>
              <a:gd name="adj2" fmla="val 14461"/>
            </a:avLst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8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31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273"/>
    </mc:Choice>
    <mc:Fallback xmlns="">
      <p:transition spd="slow" advTm="81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of Experience (</a:t>
            </a:r>
            <a:r>
              <a:rPr lang="en-US" dirty="0" err="1" smtClean="0"/>
              <a:t>QoE</a:t>
            </a:r>
            <a:r>
              <a:rPr lang="en-US" dirty="0" smtClean="0"/>
              <a:t>) today is not ideal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5232" y="1638139"/>
            <a:ext cx="1013491" cy="10009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0476" y="1748913"/>
            <a:ext cx="7034763" cy="38385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763" y="3474656"/>
            <a:ext cx="1114190" cy="11141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0476" y="1730325"/>
            <a:ext cx="7034763" cy="3838518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237606" y="3199572"/>
            <a:ext cx="9193465" cy="2677656"/>
            <a:chOff x="336824" y="4597099"/>
            <a:chExt cx="6192209" cy="1747658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6824" y="4597099"/>
              <a:ext cx="6192209" cy="174765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2218850" y="6006203"/>
              <a:ext cx="1629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[Source: </a:t>
              </a:r>
              <a:r>
                <a:rPr lang="en-US" sz="1600" dirty="0" err="1" smtClean="0">
                  <a:solidFill>
                    <a:schemeClr val="bg1">
                      <a:lumMod val="50000"/>
                    </a:schemeClr>
                  </a:solidFill>
                </a:rPr>
                <a:t>Conviva</a:t>
              </a:r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]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4550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44"/>
    </mc:Choice>
    <mc:Fallback xmlns="">
      <p:transition spd="slow" advTm="22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Data-driven approach </a:t>
            </a:r>
            <a:r>
              <a:rPr lang="en-US" dirty="0" smtClean="0"/>
              <a:t>is promising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973" y="3499361"/>
            <a:ext cx="778956" cy="778956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44" idx="2"/>
            <a:endCxn id="6" idx="3"/>
          </p:cNvCxnSpPr>
          <p:nvPr/>
        </p:nvCxnSpPr>
        <p:spPr>
          <a:xfrm flipH="1">
            <a:off x="2144929" y="3888839"/>
            <a:ext cx="396362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1585761" y="2804662"/>
            <a:ext cx="735837" cy="7358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977" y="3511345"/>
            <a:ext cx="534065" cy="527472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6104476" y="1297057"/>
            <a:ext cx="0" cy="539604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6555278" y="3355001"/>
            <a:ext cx="4640097" cy="2350908"/>
            <a:chOff x="6775197" y="3355001"/>
            <a:chExt cx="4640097" cy="2350908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5197" y="4233725"/>
              <a:ext cx="640080" cy="640080"/>
            </a:xfrm>
            <a:prstGeom prst="rect">
              <a:avLst/>
            </a:prstGeom>
          </p:spPr>
        </p:pic>
        <p:cxnSp>
          <p:nvCxnSpPr>
            <p:cNvPr id="22" name="Straight Arrow Connector 21"/>
            <p:cNvCxnSpPr/>
            <p:nvPr/>
          </p:nvCxnSpPr>
          <p:spPr>
            <a:xfrm flipH="1">
              <a:off x="7424421" y="4568497"/>
              <a:ext cx="819595" cy="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0657" y="5065829"/>
              <a:ext cx="640080" cy="64008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0657" y="3355001"/>
              <a:ext cx="640080" cy="640080"/>
            </a:xfrm>
            <a:prstGeom prst="rect">
              <a:avLst/>
            </a:prstGeom>
          </p:spPr>
        </p:pic>
        <p:cxnSp>
          <p:nvCxnSpPr>
            <p:cNvPr id="25" name="Straight Arrow Connector 24"/>
            <p:cNvCxnSpPr/>
            <p:nvPr/>
          </p:nvCxnSpPr>
          <p:spPr>
            <a:xfrm flipH="1" flipV="1">
              <a:off x="7882845" y="3917281"/>
              <a:ext cx="769996" cy="361036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7829881" y="4837911"/>
              <a:ext cx="822960" cy="396559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Cloud 26"/>
            <p:cNvSpPr/>
            <p:nvPr/>
          </p:nvSpPr>
          <p:spPr>
            <a:xfrm>
              <a:off x="8235340" y="3663633"/>
              <a:ext cx="3179954" cy="1724162"/>
            </a:xfrm>
            <a:prstGeom prst="cloud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bg1">
                      <a:lumMod val="65000"/>
                    </a:schemeClr>
                  </a:solidFill>
                </a:rPr>
                <a:t>Internet</a:t>
              </a:r>
              <a:endParaRPr 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8" name="Straight Arrow Connector 27"/>
          <p:cNvCxnSpPr/>
          <p:nvPr/>
        </p:nvCxnSpPr>
        <p:spPr>
          <a:xfrm flipV="1">
            <a:off x="7495342" y="2804662"/>
            <a:ext cx="824420" cy="536518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7204502" y="2933071"/>
            <a:ext cx="1228420" cy="1427305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455123" y="2988291"/>
            <a:ext cx="1099574" cy="2101052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7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547" y="3296416"/>
            <a:ext cx="530352" cy="52439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6600" y="4993810"/>
            <a:ext cx="530352" cy="52439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9526" y="2128678"/>
            <a:ext cx="548034" cy="84692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lum bright="-20000" contrast="40000"/>
          </a:blip>
          <a:stretch>
            <a:fillRect/>
          </a:stretch>
        </p:blipFill>
        <p:spPr>
          <a:xfrm>
            <a:off x="8656571" y="2069686"/>
            <a:ext cx="986439" cy="98643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2459" y="4163683"/>
            <a:ext cx="530352" cy="52439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507404" y="5878736"/>
            <a:ext cx="3364897" cy="584775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Classic approaches</a:t>
            </a:r>
            <a:endParaRPr lang="en-US" sz="3200" dirty="0"/>
          </a:p>
        </p:txBody>
      </p:sp>
      <p:sp>
        <p:nvSpPr>
          <p:cNvPr id="39" name="TextBox 38"/>
          <p:cNvSpPr txBox="1"/>
          <p:nvPr/>
        </p:nvSpPr>
        <p:spPr>
          <a:xfrm>
            <a:off x="7089466" y="5878736"/>
            <a:ext cx="3879524" cy="58477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Data-driven approach</a:t>
            </a:r>
            <a:endParaRPr lang="en-US" sz="3200" b="1" dirty="0"/>
          </a:p>
        </p:txBody>
      </p:sp>
      <p:sp>
        <p:nvSpPr>
          <p:cNvPr id="40" name="Right Arrow 39"/>
          <p:cNvSpPr/>
          <p:nvPr/>
        </p:nvSpPr>
        <p:spPr>
          <a:xfrm rot="5400000">
            <a:off x="1650976" y="2480465"/>
            <a:ext cx="545984" cy="25777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5400000">
            <a:off x="8915924" y="1629769"/>
            <a:ext cx="480013" cy="63314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987000" y="1185591"/>
            <a:ext cx="4337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solidFill>
                  <a:srgbClr val="C00000"/>
                </a:solidFill>
              </a:rPr>
              <a:t>Global</a:t>
            </a:r>
            <a:r>
              <a:rPr lang="en-US" sz="2800" dirty="0" smtClean="0"/>
              <a:t> data of </a:t>
            </a:r>
            <a:r>
              <a:rPr lang="en-US" sz="2800" dirty="0" smtClean="0">
                <a:solidFill>
                  <a:srgbClr val="C00000"/>
                </a:solidFill>
              </a:rPr>
              <a:t>many </a:t>
            </a:r>
            <a:r>
              <a:rPr lang="en-US" sz="2800" dirty="0" smtClean="0"/>
              <a:t>devices</a:t>
            </a:r>
            <a:endParaRPr lang="en-US" sz="2800" dirty="0"/>
          </a:p>
        </p:txBody>
      </p:sp>
      <p:sp>
        <p:nvSpPr>
          <p:cNvPr id="43" name="TextBox 42"/>
          <p:cNvSpPr txBox="1"/>
          <p:nvPr/>
        </p:nvSpPr>
        <p:spPr>
          <a:xfrm>
            <a:off x="633998" y="1377559"/>
            <a:ext cx="25938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C00000"/>
                </a:solidFill>
              </a:rPr>
              <a:t>Local</a:t>
            </a:r>
            <a:r>
              <a:rPr lang="en-US" sz="2800" dirty="0" smtClean="0"/>
              <a:t> data of </a:t>
            </a:r>
            <a:r>
              <a:rPr lang="en-US" sz="2800" dirty="0" smtClean="0">
                <a:solidFill>
                  <a:srgbClr val="C00000"/>
                </a:solidFill>
              </a:rPr>
              <a:t>single</a:t>
            </a:r>
            <a:r>
              <a:rPr lang="en-US" sz="2800" dirty="0" smtClean="0"/>
              <a:t> device</a:t>
            </a:r>
            <a:endParaRPr lang="en-US" sz="2800" dirty="0"/>
          </a:p>
        </p:txBody>
      </p:sp>
      <p:sp>
        <p:nvSpPr>
          <p:cNvPr id="44" name="Cloud 43"/>
          <p:cNvSpPr/>
          <p:nvPr/>
        </p:nvSpPr>
        <p:spPr>
          <a:xfrm>
            <a:off x="2531427" y="3026758"/>
            <a:ext cx="3179954" cy="1724162"/>
          </a:xfrm>
          <a:prstGeom prst="cloud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Internet</a:t>
            </a: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9790" y="3154904"/>
            <a:ext cx="2783673" cy="2442270"/>
          </a:xfrm>
          <a:prstGeom prst="roundRect">
            <a:avLst>
              <a:gd name="adj" fmla="val 986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CFA</a:t>
            </a:r>
            <a:r>
              <a:rPr lang="en-US" sz="2400" dirty="0" smtClean="0"/>
              <a:t> </a:t>
            </a:r>
            <a:r>
              <a:rPr lang="en-US" sz="2000" dirty="0" smtClean="0"/>
              <a:t>[NSDI’16]</a:t>
            </a:r>
          </a:p>
          <a:p>
            <a:r>
              <a:rPr lang="en-US" sz="2400" b="1" dirty="0" smtClean="0"/>
              <a:t>Footprint</a:t>
            </a:r>
            <a:r>
              <a:rPr lang="en-US" sz="2400" dirty="0" smtClean="0"/>
              <a:t> </a:t>
            </a:r>
            <a:r>
              <a:rPr lang="en-US" sz="2000" dirty="0" smtClean="0"/>
              <a:t>[NSDI’16]</a:t>
            </a:r>
            <a:endParaRPr lang="en-US" sz="2400" dirty="0" smtClean="0"/>
          </a:p>
          <a:p>
            <a:r>
              <a:rPr lang="en-US" sz="2400" b="1" dirty="0" smtClean="0"/>
              <a:t>VIA</a:t>
            </a:r>
            <a:r>
              <a:rPr lang="en-US" sz="2400" dirty="0" smtClean="0"/>
              <a:t> </a:t>
            </a:r>
            <a:r>
              <a:rPr lang="en-US" sz="2000" dirty="0" smtClean="0"/>
              <a:t>[SIGCOMM’16]</a:t>
            </a:r>
            <a:endParaRPr lang="en-US" sz="2400" dirty="0" smtClean="0"/>
          </a:p>
          <a:p>
            <a:r>
              <a:rPr lang="en-US" sz="2400" b="1" dirty="0" smtClean="0"/>
              <a:t>CS2P</a:t>
            </a:r>
            <a:r>
              <a:rPr lang="en-US" sz="2400" dirty="0" smtClean="0"/>
              <a:t> </a:t>
            </a:r>
            <a:r>
              <a:rPr lang="en-US" sz="2000" dirty="0" smtClean="0"/>
              <a:t>[SIGCOMM’16]</a:t>
            </a:r>
            <a:endParaRPr lang="en-US" sz="2400" dirty="0" smtClean="0"/>
          </a:p>
          <a:p>
            <a:r>
              <a:rPr lang="en-US" sz="2400" b="1" dirty="0" smtClean="0"/>
              <a:t>C3</a:t>
            </a:r>
            <a:r>
              <a:rPr lang="en-US" sz="2400" dirty="0" smtClean="0"/>
              <a:t> </a:t>
            </a:r>
            <a:r>
              <a:rPr lang="en-US" sz="2000" dirty="0" smtClean="0"/>
              <a:t>[NSDI’15]</a:t>
            </a:r>
            <a:endParaRPr lang="en-US" sz="2400" dirty="0" smtClean="0"/>
          </a:p>
          <a:p>
            <a:r>
              <a:rPr lang="en-US" sz="2400" b="1" dirty="0" smtClean="0"/>
              <a:t>SPAND</a:t>
            </a:r>
            <a:r>
              <a:rPr lang="en-US" sz="2400" dirty="0" smtClean="0"/>
              <a:t> </a:t>
            </a:r>
            <a:r>
              <a:rPr lang="en-US" sz="2000" dirty="0" smtClean="0"/>
              <a:t>[INFOCOM’00]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29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62"/>
    </mc:Choice>
    <mc:Fallback xmlns="">
      <p:transition spd="slow" advTm="65462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6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 animBg="1"/>
          <p:bldP spid="40" grpId="0" animBg="1"/>
          <p:bldP spid="41" grpId="0" animBg="1"/>
          <p:bldP spid="42" grpId="0"/>
          <p:bldP spid="43" grpId="0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6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 animBg="1"/>
          <p:bldP spid="40" grpId="0" animBg="1"/>
          <p:bldP spid="41" grpId="0" animBg="1"/>
          <p:bldP spid="42" grpId="0"/>
          <p:bldP spid="43" grpId="0"/>
          <p:bldP spid="5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Status quo: </a:t>
            </a:r>
            <a:r>
              <a:rPr lang="en-US" b="1" dirty="0" smtClean="0"/>
              <a:t>Prediction-based workflow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516728" y="4758324"/>
            <a:ext cx="2451870" cy="1963151"/>
            <a:chOff x="2516728" y="4758324"/>
            <a:chExt cx="2451870" cy="1963151"/>
          </a:xfrm>
        </p:grpSpPr>
        <p:cxnSp>
          <p:nvCxnSpPr>
            <p:cNvPr id="47" name="Straight Arrow Connector 46"/>
            <p:cNvCxnSpPr/>
            <p:nvPr/>
          </p:nvCxnSpPr>
          <p:spPr>
            <a:xfrm flipH="1">
              <a:off x="3188332" y="5148662"/>
              <a:ext cx="1405470" cy="32987"/>
            </a:xfrm>
            <a:prstGeom prst="straightConnector1">
              <a:avLst/>
            </a:prstGeom>
            <a:ln w="57150"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>
              <a:off x="3503652" y="5425269"/>
              <a:ext cx="1182912" cy="372014"/>
            </a:xfrm>
            <a:prstGeom prst="straightConnector1">
              <a:avLst/>
            </a:prstGeom>
            <a:ln w="57150"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4131520" y="5590392"/>
              <a:ext cx="837078" cy="794182"/>
            </a:xfrm>
            <a:prstGeom prst="straightConnector1">
              <a:avLst/>
            </a:prstGeom>
            <a:ln w="57150"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6728" y="4758324"/>
              <a:ext cx="915165" cy="71004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9667" y="5479740"/>
              <a:ext cx="915165" cy="710042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8663" y="6011433"/>
              <a:ext cx="915165" cy="710042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152400" y="3834063"/>
            <a:ext cx="7299695" cy="2243138"/>
            <a:chOff x="152400" y="3834063"/>
            <a:chExt cx="7299695" cy="2243138"/>
          </a:xfrm>
        </p:grpSpPr>
        <p:cxnSp>
          <p:nvCxnSpPr>
            <p:cNvPr id="46" name="Straight Arrow Connector 45"/>
            <p:cNvCxnSpPr/>
            <p:nvPr/>
          </p:nvCxnSpPr>
          <p:spPr>
            <a:xfrm flipH="1" flipV="1">
              <a:off x="3218343" y="4385368"/>
              <a:ext cx="1319970" cy="347241"/>
            </a:xfrm>
            <a:prstGeom prst="straightConnector1">
              <a:avLst/>
            </a:prstGeom>
            <a:ln w="57150"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Cloud 50"/>
            <p:cNvSpPr>
              <a:spLocks noChangeAspect="1"/>
            </p:cNvSpPr>
            <p:nvPr/>
          </p:nvSpPr>
          <p:spPr>
            <a:xfrm>
              <a:off x="4081082" y="4248401"/>
              <a:ext cx="3371013" cy="1828800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</a:rPr>
                <a:t>Internet</a:t>
              </a: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6770" y="4020291"/>
              <a:ext cx="915165" cy="710042"/>
            </a:xfrm>
            <a:prstGeom prst="rect">
              <a:avLst/>
            </a:prstGeom>
          </p:spPr>
        </p:pic>
        <p:sp>
          <p:nvSpPr>
            <p:cNvPr id="3" name="Rectangular Callout 2"/>
            <p:cNvSpPr/>
            <p:nvPr/>
          </p:nvSpPr>
          <p:spPr>
            <a:xfrm>
              <a:off x="152400" y="3834063"/>
              <a:ext cx="1844842" cy="896270"/>
            </a:xfrm>
            <a:prstGeom prst="wedgeRectCallout">
              <a:avLst>
                <a:gd name="adj1" fmla="val 78415"/>
                <a:gd name="adj2" fmla="val 1460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Which CDN and bitrate?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74" name="Picture 73"/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5994" y="1921687"/>
            <a:ext cx="643824" cy="994962"/>
          </a:xfrm>
          <a:prstGeom prst="rect">
            <a:avLst/>
          </a:prstGeom>
        </p:spPr>
      </p:pic>
      <p:cxnSp>
        <p:nvCxnSpPr>
          <p:cNvPr id="75" name="Straight Arrow Connector 74"/>
          <p:cNvCxnSpPr/>
          <p:nvPr/>
        </p:nvCxnSpPr>
        <p:spPr>
          <a:xfrm flipV="1">
            <a:off x="4301944" y="3037446"/>
            <a:ext cx="1826604" cy="2973987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3701530" y="2977465"/>
            <a:ext cx="2324211" cy="2612931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3392983" y="2929755"/>
            <a:ext cx="2484507" cy="1985956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3336421" y="2973229"/>
            <a:ext cx="533538" cy="1221158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lum bright="-20000" contrast="40000"/>
          </a:blip>
          <a:stretch>
            <a:fillRect/>
          </a:stretch>
        </p:blipFill>
        <p:spPr>
          <a:xfrm>
            <a:off x="3554680" y="1843116"/>
            <a:ext cx="1033647" cy="1033647"/>
          </a:xfrm>
          <a:prstGeom prst="rect">
            <a:avLst/>
          </a:prstGeom>
        </p:spPr>
      </p:pic>
      <p:sp>
        <p:nvSpPr>
          <p:cNvPr id="95" name="Right Arrow 94"/>
          <p:cNvSpPr/>
          <p:nvPr/>
        </p:nvSpPr>
        <p:spPr>
          <a:xfrm flipH="1">
            <a:off x="4591930" y="2099763"/>
            <a:ext cx="1172249" cy="6983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Arrow Connector 102"/>
          <p:cNvCxnSpPr/>
          <p:nvPr/>
        </p:nvCxnSpPr>
        <p:spPr>
          <a:xfrm flipV="1">
            <a:off x="3443421" y="2849735"/>
            <a:ext cx="2320759" cy="1366716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3330111" y="3037446"/>
            <a:ext cx="634579" cy="1813125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3559813" y="3037446"/>
            <a:ext cx="526263" cy="2534541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H="1">
            <a:off x="4128070" y="3037446"/>
            <a:ext cx="71067" cy="3074548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5420146" y="996574"/>
            <a:ext cx="1695520" cy="95410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/>
              <a:t>Data Collection</a:t>
            </a:r>
            <a:endParaRPr lang="en-US" sz="2800" b="1"/>
          </a:p>
        </p:txBody>
      </p:sp>
      <p:sp>
        <p:nvSpPr>
          <p:cNvPr id="118" name="TextBox 117"/>
          <p:cNvSpPr txBox="1"/>
          <p:nvPr/>
        </p:nvSpPr>
        <p:spPr>
          <a:xfrm>
            <a:off x="2516728" y="1277670"/>
            <a:ext cx="255855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QoE</a:t>
            </a:r>
            <a:r>
              <a:rPr lang="en-US" sz="2800" b="1" dirty="0" smtClean="0"/>
              <a:t> Predictor</a:t>
            </a:r>
            <a:endParaRPr lang="en-US" sz="28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723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937"/>
    </mc:Choice>
    <mc:Fallback xmlns="">
      <p:transition spd="slow" advTm="52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5" grpId="1" animBg="1"/>
      <p:bldP spid="117" grpId="0"/>
      <p:bldP spid="1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Limitations</a:t>
            </a:r>
            <a:r>
              <a:rPr lang="en-US" dirty="0" smtClean="0"/>
              <a:t> of prediction-based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6</a:t>
            </a:fld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3218343" y="4385368"/>
            <a:ext cx="1319970" cy="34724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188332" y="5148662"/>
            <a:ext cx="1405470" cy="32987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3503652" y="5425269"/>
            <a:ext cx="1182912" cy="372014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4131520" y="5590392"/>
            <a:ext cx="837078" cy="79418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Cloud 50"/>
          <p:cNvSpPr>
            <a:spLocks noChangeAspect="1"/>
          </p:cNvSpPr>
          <p:nvPr/>
        </p:nvSpPr>
        <p:spPr>
          <a:xfrm>
            <a:off x="4081082" y="4248401"/>
            <a:ext cx="3371013" cy="1828800"/>
          </a:xfrm>
          <a:prstGeom prst="cloud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Internet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770" y="4020291"/>
            <a:ext cx="915165" cy="71004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728" y="4758324"/>
            <a:ext cx="915165" cy="71004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667" y="5479740"/>
            <a:ext cx="915165" cy="71004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663" y="6011433"/>
            <a:ext cx="915165" cy="710042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152400" y="3834063"/>
            <a:ext cx="1844842" cy="896270"/>
          </a:xfrm>
          <a:prstGeom prst="wedgeRectCallout">
            <a:avLst>
              <a:gd name="adj1" fmla="val 78415"/>
              <a:gd name="adj2" fmla="val 1460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Which CDN and bitrate?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5994" y="1921687"/>
            <a:ext cx="643824" cy="994962"/>
          </a:xfrm>
          <a:prstGeom prst="rect">
            <a:avLst/>
          </a:prstGeom>
        </p:spPr>
      </p:pic>
      <p:cxnSp>
        <p:nvCxnSpPr>
          <p:cNvPr id="75" name="Straight Arrow Connector 74"/>
          <p:cNvCxnSpPr/>
          <p:nvPr/>
        </p:nvCxnSpPr>
        <p:spPr>
          <a:xfrm flipV="1">
            <a:off x="4301944" y="3037446"/>
            <a:ext cx="1826604" cy="2973987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3701530" y="2977465"/>
            <a:ext cx="2324211" cy="2612931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3392983" y="2929755"/>
            <a:ext cx="2484507" cy="1985956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3336421" y="2973229"/>
            <a:ext cx="533538" cy="1221158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lum bright="-20000" contrast="40000"/>
          </a:blip>
          <a:stretch>
            <a:fillRect/>
          </a:stretch>
        </p:blipFill>
        <p:spPr>
          <a:xfrm>
            <a:off x="3554680" y="1843116"/>
            <a:ext cx="1033647" cy="1033647"/>
          </a:xfrm>
          <a:prstGeom prst="rect">
            <a:avLst/>
          </a:prstGeom>
        </p:spPr>
      </p:pic>
      <p:sp>
        <p:nvSpPr>
          <p:cNvPr id="95" name="Right Arrow 94"/>
          <p:cNvSpPr/>
          <p:nvPr/>
        </p:nvSpPr>
        <p:spPr>
          <a:xfrm flipH="1">
            <a:off x="4591930" y="2099763"/>
            <a:ext cx="1172249" cy="6983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Arrow Connector 102"/>
          <p:cNvCxnSpPr/>
          <p:nvPr/>
        </p:nvCxnSpPr>
        <p:spPr>
          <a:xfrm flipV="1">
            <a:off x="3443421" y="2849735"/>
            <a:ext cx="2320759" cy="1366716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3330111" y="3037446"/>
            <a:ext cx="634579" cy="1813125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3559813" y="3037446"/>
            <a:ext cx="526263" cy="2534541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H="1">
            <a:off x="4128070" y="3037446"/>
            <a:ext cx="71067" cy="3074548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2516728" y="1277670"/>
            <a:ext cx="255855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QoE</a:t>
            </a:r>
            <a:r>
              <a:rPr lang="en-US" sz="2800" b="1" dirty="0" smtClean="0"/>
              <a:t> Predictor</a:t>
            </a:r>
            <a:endParaRPr lang="en-US" sz="2800" b="1" dirty="0"/>
          </a:p>
        </p:txBody>
      </p:sp>
      <p:sp>
        <p:nvSpPr>
          <p:cNvPr id="120" name="TextBox 119"/>
          <p:cNvSpPr txBox="1"/>
          <p:nvPr/>
        </p:nvSpPr>
        <p:spPr>
          <a:xfrm>
            <a:off x="6851215" y="1138213"/>
            <a:ext cx="3130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 = F(Prior Decisions)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121" name="Rounded Rectangle 120"/>
          <p:cNvSpPr/>
          <p:nvPr/>
        </p:nvSpPr>
        <p:spPr>
          <a:xfrm>
            <a:off x="6410726" y="3236091"/>
            <a:ext cx="5566979" cy="122842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chemeClr val="tx1"/>
                </a:solidFill>
              </a:rPr>
              <a:t>Limitation #1: </a:t>
            </a:r>
            <a:r>
              <a:rPr lang="en-US" sz="2800" b="1" dirty="0" smtClean="0">
                <a:solidFill>
                  <a:schemeClr val="tx1"/>
                </a:solidFill>
              </a:rPr>
              <a:t>Prediction bias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Less data on historically worse decisions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405293" y="5089355"/>
            <a:ext cx="5566979" cy="112204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Limitation #</a:t>
            </a:r>
            <a:r>
              <a:rPr lang="en-US" sz="2800" dirty="0" smtClean="0">
                <a:solidFill>
                  <a:schemeClr val="tx1"/>
                </a:solidFill>
              </a:rPr>
              <a:t>2: </a:t>
            </a:r>
            <a:r>
              <a:rPr lang="en-US" sz="2800" b="1" dirty="0" smtClean="0">
                <a:solidFill>
                  <a:schemeClr val="tx1"/>
                </a:solidFill>
              </a:rPr>
              <a:t>Slow reaction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Predictions updated on coarse timescales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20146" y="996574"/>
            <a:ext cx="1695520" cy="95410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/>
              <a:t>Data Collection</a:t>
            </a:r>
            <a:endParaRPr lang="en-US" sz="2800" b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893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369"/>
    </mc:Choice>
    <mc:Fallback xmlns="">
      <p:transition spd="slow" advTm="58369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0" grpId="0"/>
          <p:bldP spid="121" grpId="0" animBg="1"/>
          <p:bldP spid="2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0" grpId="0"/>
          <p:bldP spid="121" grpId="0" animBg="1"/>
          <p:bldP spid="29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smtClean="0"/>
              <a:t>What’s the right abstraction?</a:t>
            </a:r>
          </a:p>
          <a:p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Why it’s challenging?</a:t>
            </a: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How to implement it in network contexts?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Evaluation</a:t>
            </a:r>
          </a:p>
          <a:p>
            <a:pPr marL="0" indent="0">
              <a:buNone/>
            </a:pPr>
            <a:endParaRPr lang="en-US" sz="3600" dirty="0"/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0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88"/>
    </mc:Choice>
    <mc:Fallback xmlns="">
      <p:transition spd="slow" advTm="3928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/>
          <p:nvPr/>
        </p:nvCxnSpPr>
        <p:spPr>
          <a:xfrm flipH="1" flipV="1">
            <a:off x="3218343" y="4385368"/>
            <a:ext cx="1319970" cy="34724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188332" y="5148662"/>
            <a:ext cx="1405470" cy="32987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503652" y="5425269"/>
            <a:ext cx="1182912" cy="372014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131520" y="5590392"/>
            <a:ext cx="837078" cy="79418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Cloud 51"/>
          <p:cNvSpPr>
            <a:spLocks noChangeAspect="1"/>
          </p:cNvSpPr>
          <p:nvPr/>
        </p:nvSpPr>
        <p:spPr>
          <a:xfrm>
            <a:off x="4081082" y="4248401"/>
            <a:ext cx="3371013" cy="1828800"/>
          </a:xfrm>
          <a:prstGeom prst="cloud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Internet</a:t>
            </a: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Ideal abstraction:</a:t>
            </a:r>
            <a:br>
              <a:rPr lang="en-US" dirty="0" smtClean="0"/>
            </a:br>
            <a:r>
              <a:rPr lang="en-US" b="1" dirty="0" smtClean="0"/>
              <a:t>Real-time exploration-exploitation (Real time E2)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8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770" y="4020291"/>
            <a:ext cx="915165" cy="7100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728" y="4758324"/>
            <a:ext cx="915165" cy="7100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667" y="5479740"/>
            <a:ext cx="915165" cy="7100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663" y="6011433"/>
            <a:ext cx="915165" cy="7100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8598" y="1936213"/>
            <a:ext cx="643824" cy="99496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lum bright="-20000" contrast="40000"/>
          </a:blip>
          <a:stretch>
            <a:fillRect/>
          </a:stretch>
        </p:blipFill>
        <p:spPr>
          <a:xfrm>
            <a:off x="4514928" y="1658820"/>
            <a:ext cx="1033647" cy="1033647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H="1">
            <a:off x="3336425" y="2761488"/>
            <a:ext cx="1178503" cy="1432899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330112" y="2931175"/>
            <a:ext cx="1356452" cy="1919396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559814" y="2999232"/>
            <a:ext cx="1313938" cy="2572755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4128072" y="3081528"/>
            <a:ext cx="946848" cy="3030466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0496">
            <a:off x="8542170" y="2786633"/>
            <a:ext cx="2026290" cy="2566003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830609" y="1836146"/>
            <a:ext cx="3122769" cy="757095"/>
          </a:xfrm>
          <a:prstGeom prst="wedgeRectCallout">
            <a:avLst>
              <a:gd name="adj1" fmla="val -38929"/>
              <a:gd name="adj2" fmla="val 17446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/>
              <a:t>Real-time E2 logic</a:t>
            </a:r>
            <a:endParaRPr lang="en-US" sz="2800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5994" y="1921687"/>
            <a:ext cx="643824" cy="99496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lum bright="-20000" contrast="40000"/>
          </a:blip>
          <a:stretch>
            <a:fillRect/>
          </a:stretch>
        </p:blipFill>
        <p:spPr>
          <a:xfrm>
            <a:off x="3554680" y="1843116"/>
            <a:ext cx="1033647" cy="103364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559561" y="1916704"/>
            <a:ext cx="1695520" cy="95410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/>
              <a:t>Data Collection</a:t>
            </a:r>
            <a:endParaRPr lang="en-US" sz="2800" b="1"/>
          </a:p>
        </p:txBody>
      </p:sp>
      <p:sp>
        <p:nvSpPr>
          <p:cNvPr id="32" name="TextBox 31"/>
          <p:cNvSpPr txBox="1"/>
          <p:nvPr/>
        </p:nvSpPr>
        <p:spPr>
          <a:xfrm>
            <a:off x="2076971" y="1921554"/>
            <a:ext cx="1695520" cy="95410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/>
              <a:t>Decision making</a:t>
            </a:r>
            <a:endParaRPr lang="en-US" sz="2800" b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013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48"/>
    </mc:Choice>
    <mc:Fallback xmlns="">
      <p:transition spd="slow" advTm="39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-0.08021 -0.001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0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0.07969 -0.0300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-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Drawing a parallel from 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45913" y="3204988"/>
            <a:ext cx="793046" cy="7830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62196" y="3188724"/>
            <a:ext cx="793046" cy="783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7393" y="4529931"/>
            <a:ext cx="345070" cy="74145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264071" y="4101204"/>
            <a:ext cx="644435" cy="607532"/>
          </a:xfrm>
          <a:prstGeom prst="straightConnector1">
            <a:avLst/>
          </a:prstGeom>
          <a:ln w="38100"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2290115" y="3979671"/>
            <a:ext cx="644435" cy="607532"/>
          </a:xfrm>
          <a:prstGeom prst="straightConnector1">
            <a:avLst/>
          </a:prstGeom>
          <a:ln w="38100"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267412" y="4040436"/>
            <a:ext cx="612378" cy="650440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224009" y="3936264"/>
            <a:ext cx="612378" cy="650440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53240" y="4183682"/>
            <a:ext cx="112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Reward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69700" y="4252858"/>
            <a:ext cx="112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Reward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06256" y="1823230"/>
            <a:ext cx="4161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Goal: Maximize mean rewards given a limited amount of pulls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12613" y="2755204"/>
            <a:ext cx="1920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Slot machines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67412" y="4779809"/>
            <a:ext cx="1845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Pulls by a gambler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612333" y="3227939"/>
            <a:ext cx="1027978" cy="632136"/>
            <a:chOff x="2112150" y="1549430"/>
            <a:chExt cx="1370637" cy="842848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2112150" y="2392277"/>
              <a:ext cx="1370637" cy="0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2112150" y="1549430"/>
              <a:ext cx="0" cy="842848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Freeform 19"/>
            <p:cNvSpPr/>
            <p:nvPr/>
          </p:nvSpPr>
          <p:spPr>
            <a:xfrm>
              <a:off x="2191953" y="1716554"/>
              <a:ext cx="737548" cy="583614"/>
            </a:xfrm>
            <a:custGeom>
              <a:avLst/>
              <a:gdLst>
                <a:gd name="connsiteX0" fmla="*/ 0 w 1290918"/>
                <a:gd name="connsiteY0" fmla="*/ 497768 h 511215"/>
                <a:gd name="connsiteX1" fmla="*/ 457200 w 1290918"/>
                <a:gd name="connsiteY1" fmla="*/ 390191 h 511215"/>
                <a:gd name="connsiteX2" fmla="*/ 685800 w 1290918"/>
                <a:gd name="connsiteY2" fmla="*/ 226 h 511215"/>
                <a:gd name="connsiteX3" fmla="*/ 833718 w 1290918"/>
                <a:gd name="connsiteY3" fmla="*/ 336403 h 511215"/>
                <a:gd name="connsiteX4" fmla="*/ 1290918 w 1290918"/>
                <a:gd name="connsiteY4" fmla="*/ 511215 h 51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918" h="511215">
                  <a:moveTo>
                    <a:pt x="0" y="497768"/>
                  </a:moveTo>
                  <a:cubicBezTo>
                    <a:pt x="171450" y="485441"/>
                    <a:pt x="342900" y="473115"/>
                    <a:pt x="457200" y="390191"/>
                  </a:cubicBezTo>
                  <a:cubicBezTo>
                    <a:pt x="571500" y="307267"/>
                    <a:pt x="623047" y="9191"/>
                    <a:pt x="685800" y="226"/>
                  </a:cubicBezTo>
                  <a:cubicBezTo>
                    <a:pt x="748553" y="-8739"/>
                    <a:pt x="732865" y="251238"/>
                    <a:pt x="833718" y="336403"/>
                  </a:cubicBezTo>
                  <a:cubicBezTo>
                    <a:pt x="934571" y="421568"/>
                    <a:pt x="1290918" y="511215"/>
                    <a:pt x="1290918" y="511215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2495939" y="1704887"/>
              <a:ext cx="806098" cy="583614"/>
            </a:xfrm>
            <a:custGeom>
              <a:avLst/>
              <a:gdLst>
                <a:gd name="connsiteX0" fmla="*/ 0 w 1290918"/>
                <a:gd name="connsiteY0" fmla="*/ 497768 h 511215"/>
                <a:gd name="connsiteX1" fmla="*/ 457200 w 1290918"/>
                <a:gd name="connsiteY1" fmla="*/ 390191 h 511215"/>
                <a:gd name="connsiteX2" fmla="*/ 685800 w 1290918"/>
                <a:gd name="connsiteY2" fmla="*/ 226 h 511215"/>
                <a:gd name="connsiteX3" fmla="*/ 833718 w 1290918"/>
                <a:gd name="connsiteY3" fmla="*/ 336403 h 511215"/>
                <a:gd name="connsiteX4" fmla="*/ 1290918 w 1290918"/>
                <a:gd name="connsiteY4" fmla="*/ 511215 h 51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918" h="511215">
                  <a:moveTo>
                    <a:pt x="0" y="497768"/>
                  </a:moveTo>
                  <a:cubicBezTo>
                    <a:pt x="171450" y="485441"/>
                    <a:pt x="342900" y="473115"/>
                    <a:pt x="457200" y="390191"/>
                  </a:cubicBezTo>
                  <a:cubicBezTo>
                    <a:pt x="571500" y="307267"/>
                    <a:pt x="623047" y="9191"/>
                    <a:pt x="685800" y="226"/>
                  </a:cubicBezTo>
                  <a:cubicBezTo>
                    <a:pt x="748553" y="-8739"/>
                    <a:pt x="732865" y="251238"/>
                    <a:pt x="833718" y="336403"/>
                  </a:cubicBezTo>
                  <a:cubicBezTo>
                    <a:pt x="934571" y="421568"/>
                    <a:pt x="1290918" y="511215"/>
                    <a:pt x="1290918" y="511215"/>
                  </a:cubicBezTo>
                </a:path>
              </a:pathLst>
            </a:cu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14647" y="3186285"/>
            <a:ext cx="681842" cy="6818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14363" y="3216203"/>
            <a:ext cx="681842" cy="68184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700498" y="1823230"/>
            <a:ext cx="41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Goal: Optimize mean </a:t>
            </a:r>
            <a:r>
              <a:rPr lang="en-US" sz="2400" i="1" dirty="0" err="1" smtClean="0"/>
              <a:t>QoE</a:t>
            </a:r>
            <a:r>
              <a:rPr lang="en-US" sz="2400" i="1" dirty="0" smtClean="0"/>
              <a:t> for </a:t>
            </a:r>
            <a:r>
              <a:rPr lang="en-US" sz="2400" i="1" dirty="0"/>
              <a:t>a limited amount of s</a:t>
            </a:r>
            <a:r>
              <a:rPr lang="en-US" sz="2400" i="1" dirty="0" smtClean="0"/>
              <a:t>essions</a:t>
            </a:r>
            <a:endParaRPr lang="en-US" sz="2400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7745642" y="2759100"/>
            <a:ext cx="2024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Decision space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62219" y="4741535"/>
            <a:ext cx="1282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Sessions</a:t>
            </a:r>
            <a:endParaRPr lang="en-US" sz="24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8196917" y="3212926"/>
            <a:ext cx="1027978" cy="632136"/>
            <a:chOff x="2112150" y="1549430"/>
            <a:chExt cx="1370637" cy="842848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112150" y="2392277"/>
              <a:ext cx="1370637" cy="0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2112150" y="1549430"/>
              <a:ext cx="0" cy="842848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Freeform 30"/>
            <p:cNvSpPr/>
            <p:nvPr/>
          </p:nvSpPr>
          <p:spPr>
            <a:xfrm>
              <a:off x="2191953" y="1716554"/>
              <a:ext cx="737548" cy="583614"/>
            </a:xfrm>
            <a:custGeom>
              <a:avLst/>
              <a:gdLst>
                <a:gd name="connsiteX0" fmla="*/ 0 w 1290918"/>
                <a:gd name="connsiteY0" fmla="*/ 497768 h 511215"/>
                <a:gd name="connsiteX1" fmla="*/ 457200 w 1290918"/>
                <a:gd name="connsiteY1" fmla="*/ 390191 h 511215"/>
                <a:gd name="connsiteX2" fmla="*/ 685800 w 1290918"/>
                <a:gd name="connsiteY2" fmla="*/ 226 h 511215"/>
                <a:gd name="connsiteX3" fmla="*/ 833718 w 1290918"/>
                <a:gd name="connsiteY3" fmla="*/ 336403 h 511215"/>
                <a:gd name="connsiteX4" fmla="*/ 1290918 w 1290918"/>
                <a:gd name="connsiteY4" fmla="*/ 511215 h 51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918" h="511215">
                  <a:moveTo>
                    <a:pt x="0" y="497768"/>
                  </a:moveTo>
                  <a:cubicBezTo>
                    <a:pt x="171450" y="485441"/>
                    <a:pt x="342900" y="473115"/>
                    <a:pt x="457200" y="390191"/>
                  </a:cubicBezTo>
                  <a:cubicBezTo>
                    <a:pt x="571500" y="307267"/>
                    <a:pt x="623047" y="9191"/>
                    <a:pt x="685800" y="226"/>
                  </a:cubicBezTo>
                  <a:cubicBezTo>
                    <a:pt x="748553" y="-8739"/>
                    <a:pt x="732865" y="251238"/>
                    <a:pt x="833718" y="336403"/>
                  </a:cubicBezTo>
                  <a:cubicBezTo>
                    <a:pt x="934571" y="421568"/>
                    <a:pt x="1290918" y="511215"/>
                    <a:pt x="1290918" y="511215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2495939" y="1704887"/>
              <a:ext cx="806098" cy="583614"/>
            </a:xfrm>
            <a:custGeom>
              <a:avLst/>
              <a:gdLst>
                <a:gd name="connsiteX0" fmla="*/ 0 w 1290918"/>
                <a:gd name="connsiteY0" fmla="*/ 497768 h 511215"/>
                <a:gd name="connsiteX1" fmla="*/ 457200 w 1290918"/>
                <a:gd name="connsiteY1" fmla="*/ 390191 h 511215"/>
                <a:gd name="connsiteX2" fmla="*/ 685800 w 1290918"/>
                <a:gd name="connsiteY2" fmla="*/ 226 h 511215"/>
                <a:gd name="connsiteX3" fmla="*/ 833718 w 1290918"/>
                <a:gd name="connsiteY3" fmla="*/ 336403 h 511215"/>
                <a:gd name="connsiteX4" fmla="*/ 1290918 w 1290918"/>
                <a:gd name="connsiteY4" fmla="*/ 511215 h 51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918" h="511215">
                  <a:moveTo>
                    <a:pt x="0" y="497768"/>
                  </a:moveTo>
                  <a:cubicBezTo>
                    <a:pt x="171450" y="485441"/>
                    <a:pt x="342900" y="473115"/>
                    <a:pt x="457200" y="390191"/>
                  </a:cubicBezTo>
                  <a:cubicBezTo>
                    <a:pt x="571500" y="307267"/>
                    <a:pt x="623047" y="9191"/>
                    <a:pt x="685800" y="226"/>
                  </a:cubicBezTo>
                  <a:cubicBezTo>
                    <a:pt x="748553" y="-8739"/>
                    <a:pt x="732865" y="251238"/>
                    <a:pt x="833718" y="336403"/>
                  </a:cubicBezTo>
                  <a:cubicBezTo>
                    <a:pt x="934571" y="421568"/>
                    <a:pt x="1290918" y="511215"/>
                    <a:pt x="1290918" y="511215"/>
                  </a:cubicBezTo>
                </a:path>
              </a:pathLst>
            </a:cu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21299" y="4690876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742047" y="4076811"/>
            <a:ext cx="644435" cy="607532"/>
          </a:xfrm>
          <a:prstGeom prst="straightConnector1">
            <a:avLst/>
          </a:prstGeom>
          <a:ln w="38100"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7768091" y="3955277"/>
            <a:ext cx="644435" cy="607532"/>
          </a:xfrm>
          <a:prstGeom prst="straightConnector1">
            <a:avLst/>
          </a:prstGeom>
          <a:ln w="38100"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8745388" y="4016042"/>
            <a:ext cx="612378" cy="650440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8701984" y="3911870"/>
            <a:ext cx="612378" cy="650440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303264" y="4144603"/>
            <a:ext cx="70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QoE</a:t>
            </a:r>
            <a:endParaRPr 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7170764" y="4151715"/>
            <a:ext cx="70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QoE</a:t>
            </a:r>
            <a:endParaRPr lang="en-US" sz="24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5983" y="4655573"/>
            <a:ext cx="915165" cy="71004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8181" y="4647545"/>
            <a:ext cx="915165" cy="7100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483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63"/>
    </mc:Choice>
    <mc:Fallback xmlns="">
      <p:transition spd="slow" advTm="4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25" grpId="0"/>
      <p:bldP spid="26" grpId="0"/>
      <p:bldP spid="27" grpId="0"/>
      <p:bldP spid="34" grpId="0"/>
      <p:bldP spid="39" grpId="0"/>
      <p:bldP spid="4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1|21|8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1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2|19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2|19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7.7|0.4|11|0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7|2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|11.1|9.4|11.9|1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|21.7|6.7|6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|9.8|1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4|15.9|5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95930</TotalTime>
  <Words>994</Words>
  <Application>Microsoft Macintosh PowerPoint</Application>
  <PresentationFormat>Widescreen</PresentationFormat>
  <Paragraphs>395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Cambria Math</vt:lpstr>
      <vt:lpstr>Wingdings</vt:lpstr>
      <vt:lpstr>Arial</vt:lpstr>
      <vt:lpstr>Office Theme</vt:lpstr>
      <vt:lpstr>Pytheas: Enabling Data-Driven Quality of Experience Optimization Using Group-Based Exploration-Exploitation</vt:lpstr>
      <vt:lpstr>Key points in one minute…</vt:lpstr>
      <vt:lpstr>Quality of Experience (QoE) today is not ideal</vt:lpstr>
      <vt:lpstr>Data-driven approach is promising</vt:lpstr>
      <vt:lpstr>Status quo: Prediction-based workflow</vt:lpstr>
      <vt:lpstr>Limitations of prediction-based workflow</vt:lpstr>
      <vt:lpstr>Outline</vt:lpstr>
      <vt:lpstr>Ideal abstraction: Real-time exploration-exploitation (Real time E2)</vt:lpstr>
      <vt:lpstr>Drawing a parallel from ML</vt:lpstr>
      <vt:lpstr>Outline</vt:lpstr>
      <vt:lpstr>Challenge #1:  Application sessions are different</vt:lpstr>
      <vt:lpstr>Challenge #2:  E2 with fresh data of geodistributed sessions</vt:lpstr>
      <vt:lpstr>Outline</vt:lpstr>
      <vt:lpstr>Pytheas: Group-based E2</vt:lpstr>
      <vt:lpstr>Idea #1: Grouping sessions by Critical Features</vt:lpstr>
      <vt:lpstr>Idea #1: Grouping sessions by Critical Features</vt:lpstr>
      <vt:lpstr>Idea #2: Per-group sessions share network locality</vt:lpstr>
      <vt:lpstr>Idea #3: Session grouping is persistent</vt:lpstr>
      <vt:lpstr>Pytheas implementation</vt:lpstr>
      <vt:lpstr>More in our paper</vt:lpstr>
      <vt:lpstr>Outline</vt:lpstr>
      <vt:lpstr>QoE improvement over a prediction-based baseline</vt:lpstr>
      <vt:lpstr>Microbenchmarks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Data-Driven Approaches to Internet QoE Optimization</dc:title>
  <dc:creator>Junchen Jiang (Populus Group)</dc:creator>
  <cp:lastModifiedBy>Microsoft Office User</cp:lastModifiedBy>
  <cp:revision>8038</cp:revision>
  <cp:lastPrinted>2017-01-23T18:33:37Z</cp:lastPrinted>
  <dcterms:created xsi:type="dcterms:W3CDTF">2016-12-12T08:09:19Z</dcterms:created>
  <dcterms:modified xsi:type="dcterms:W3CDTF">2017-10-23T22:20:29Z</dcterms:modified>
</cp:coreProperties>
</file>